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60" r:id="rId4"/>
    <p:sldId id="262" r:id="rId5"/>
    <p:sldId id="263" r:id="rId6"/>
    <p:sldId id="270" r:id="rId7"/>
    <p:sldId id="264" r:id="rId8"/>
    <p:sldId id="265" r:id="rId9"/>
    <p:sldId id="271" r:id="rId10"/>
    <p:sldId id="267" r:id="rId11"/>
    <p:sldId id="268" r:id="rId12"/>
    <p:sldId id="269"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67" autoAdjust="0"/>
  </p:normalViewPr>
  <p:slideViewPr>
    <p:cSldViewPr snapToGrid="0">
      <p:cViewPr varScale="1">
        <p:scale>
          <a:sx n="71" d="100"/>
          <a:sy n="71" d="100"/>
        </p:scale>
        <p:origin x="103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539C-B838-4A7D-B197-7FE5ABAB009E}" type="datetimeFigureOut">
              <a:rPr lang="it-IT" smtClean="0"/>
              <a:t>21/04/2023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A8272-4C50-4279-80FC-6392BE505975}" type="slidenum">
              <a:rPr lang="it-IT" smtClean="0"/>
              <a:t>‹N›</a:t>
            </a:fld>
            <a:endParaRPr lang="it-IT"/>
          </a:p>
        </p:txBody>
      </p:sp>
    </p:spTree>
    <p:extLst>
      <p:ext uri="{BB962C8B-B14F-4D97-AF65-F5344CB8AC3E}">
        <p14:creationId xmlns:p14="http://schemas.microsoft.com/office/powerpoint/2010/main" val="372597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dirty="0">
                <a:effectLst/>
                <a:latin typeface="NimbusRomNo9L-Regu"/>
                <a:ea typeface="Arial" panose="020B0604020202020204" pitchFamily="34" charset="0"/>
                <a:cs typeface="NimbusRomNo9L-Regu"/>
              </a:rPr>
              <a:t>il </a:t>
            </a:r>
            <a:r>
              <a:rPr lang="it-IT" sz="1200" dirty="0" err="1">
                <a:effectLst/>
                <a:latin typeface="NimbusRomNo9L-Regu"/>
                <a:ea typeface="Arial" panose="020B0604020202020204" pitchFamily="34" charset="0"/>
                <a:cs typeface="NimbusRomNo9L-Regu"/>
              </a:rPr>
              <a:t>Packet</a:t>
            </a:r>
            <a:r>
              <a:rPr lang="it-IT" sz="1200" dirty="0">
                <a:effectLst/>
                <a:latin typeface="NimbusRomNo9L-Regu"/>
                <a:ea typeface="Arial" panose="020B0604020202020204" pitchFamily="34" charset="0"/>
                <a:cs typeface="NimbusRomNo9L-Regu"/>
              </a:rPr>
              <a:t> Analysis elabora i pacchetti occupandosi solo dei strati protocollari pi</a:t>
            </a:r>
            <a:r>
              <a:rPr lang="it-IT" sz="1200" dirty="0">
                <a:effectLst/>
                <a:latin typeface="NimbusRomNo9L-Regu"/>
                <a:ea typeface="NimbusRomNo9L-Regu"/>
                <a:cs typeface="NimbusRomNo9L-Regu"/>
              </a:rPr>
              <a:t>ù</a:t>
            </a:r>
            <a:r>
              <a:rPr lang="it-IT" sz="1200" dirty="0">
                <a:effectLst/>
                <a:latin typeface="NimbusRomNo9L-Regu"/>
                <a:ea typeface="Arial" panose="020B0604020202020204" pitchFamily="34" charset="0"/>
                <a:cs typeface="NimbusRomNo9L-Regu"/>
              </a:rPr>
              <a:t> bassi, iniziando dal Data Link Layer. Il Session Analysis fa riferimento all</a:t>
            </a:r>
            <a:r>
              <a:rPr lang="it-IT" sz="1200" dirty="0">
                <a:effectLst/>
                <a:latin typeface="NimbusRomNo9L-Regu"/>
                <a:ea typeface="NimbusRomNo9L-Regu"/>
                <a:cs typeface="NimbusRomNo9L-Regu"/>
              </a:rPr>
              <a:t>’</a:t>
            </a:r>
            <a:r>
              <a:rPr lang="it-IT" sz="1200" dirty="0">
                <a:effectLst/>
                <a:latin typeface="NimbusRomNo9L-Regu"/>
                <a:ea typeface="Arial" panose="020B0604020202020204" pitchFamily="34" charset="0"/>
                <a:cs typeface="NimbusRomNo9L-Regu"/>
              </a:rPr>
              <a:t>Application Layer, analizzando i protocolli pi</a:t>
            </a:r>
            <a:r>
              <a:rPr lang="it-IT" sz="1200" dirty="0">
                <a:effectLst/>
                <a:latin typeface="NimbusRomNo9L-Regu"/>
                <a:ea typeface="NimbusRomNo9L-Regu"/>
                <a:cs typeface="NimbusRomNo9L-Regu"/>
              </a:rPr>
              <a:t>ù</a:t>
            </a:r>
            <a:r>
              <a:rPr lang="it-IT" sz="1200" dirty="0">
                <a:effectLst/>
                <a:latin typeface="NimbusRomNo9L-Regu"/>
                <a:ea typeface="Arial" panose="020B0604020202020204" pitchFamily="34" charset="0"/>
                <a:cs typeface="NimbusRomNo9L-Regu"/>
              </a:rPr>
              <a:t> popolari, come HTTP e FTP. il File </a:t>
            </a:r>
            <a:r>
              <a:rPr lang="it-IT" sz="1200" dirty="0" err="1">
                <a:effectLst/>
                <a:latin typeface="NimbusRomNo9L-Regu"/>
                <a:ea typeface="Arial" panose="020B0604020202020204" pitchFamily="34" charset="0"/>
                <a:cs typeface="NimbusRomNo9L-Regu"/>
              </a:rPr>
              <a:t>analysis</a:t>
            </a:r>
            <a:r>
              <a:rPr lang="it-IT" sz="1200" dirty="0">
                <a:effectLst/>
                <a:latin typeface="NimbusRomNo9L-Regu"/>
                <a:ea typeface="Arial" panose="020B0604020202020204" pitchFamily="34" charset="0"/>
                <a:cs typeface="NimbusRomNo9L-Regu"/>
              </a:rPr>
              <a:t> analizza il contenuto dei file trasferiti durante le sessioni.</a:t>
            </a:r>
            <a:endParaRPr lang="it-IT" dirty="0"/>
          </a:p>
        </p:txBody>
      </p:sp>
      <p:sp>
        <p:nvSpPr>
          <p:cNvPr id="4" name="Segnaposto numero diapositiva 3"/>
          <p:cNvSpPr>
            <a:spLocks noGrp="1"/>
          </p:cNvSpPr>
          <p:nvPr>
            <p:ph type="sldNum" sz="quarter" idx="5"/>
          </p:nvPr>
        </p:nvSpPr>
        <p:spPr/>
        <p:txBody>
          <a:bodyPr/>
          <a:lstStyle/>
          <a:p>
            <a:fld id="{865A8272-4C50-4279-80FC-6392BE505975}" type="slidenum">
              <a:rPr lang="it-IT" smtClean="0"/>
              <a:t>5</a:t>
            </a:fld>
            <a:endParaRPr lang="it-IT"/>
          </a:p>
        </p:txBody>
      </p:sp>
    </p:spTree>
    <p:extLst>
      <p:ext uri="{BB962C8B-B14F-4D97-AF65-F5344CB8AC3E}">
        <p14:creationId xmlns:p14="http://schemas.microsoft.com/office/powerpoint/2010/main" val="339570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65A8272-4C50-4279-80FC-6392BE505975}" type="slidenum">
              <a:rPr lang="it-IT" smtClean="0"/>
              <a:t>8</a:t>
            </a:fld>
            <a:endParaRPr lang="it-IT"/>
          </a:p>
        </p:txBody>
      </p:sp>
    </p:spTree>
    <p:extLst>
      <p:ext uri="{BB962C8B-B14F-4D97-AF65-F5344CB8AC3E}">
        <p14:creationId xmlns:p14="http://schemas.microsoft.com/office/powerpoint/2010/main" val="347238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9527095-5580-4F2F-804F-5024F56A2651}" type="datetimeFigureOut">
              <a:rPr lang="it-IT" smtClean="0"/>
              <a:t>21/04/2023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2E0A69-24EA-430E-A90D-F98F41B8DE6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46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527095-5580-4F2F-804F-5024F56A2651}" type="datetimeFigureOut">
              <a:rPr lang="it-IT" smtClean="0"/>
              <a:t>21/04/2023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371342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527095-5580-4F2F-804F-5024F56A2651}" type="datetimeFigureOut">
              <a:rPr lang="it-IT" smtClean="0"/>
              <a:t>21/04/2023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318258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9527095-5580-4F2F-804F-5024F56A2651}" type="datetimeFigureOut">
              <a:rPr lang="it-IT" smtClean="0"/>
              <a:t>21/04/2023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19801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9527095-5580-4F2F-804F-5024F56A2651}" type="datetimeFigureOut">
              <a:rPr lang="it-IT" smtClean="0"/>
              <a:t>21/04/2023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2E0A69-24EA-430E-A90D-F98F41B8DE68}"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2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9527095-5580-4F2F-804F-5024F56A2651}" type="datetimeFigureOut">
              <a:rPr lang="it-IT" smtClean="0"/>
              <a:t>21/04/2023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4292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9527095-5580-4F2F-804F-5024F56A2651}" type="datetimeFigureOut">
              <a:rPr lang="it-IT" smtClean="0"/>
              <a:t>21/04/2023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28147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9527095-5580-4F2F-804F-5024F56A2651}" type="datetimeFigureOut">
              <a:rPr lang="it-IT" smtClean="0"/>
              <a:t>21/04/2023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380130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527095-5580-4F2F-804F-5024F56A2651}" type="datetimeFigureOut">
              <a:rPr lang="it-IT" smtClean="0"/>
              <a:t>21/04/2023</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73881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527095-5580-4F2F-804F-5024F56A2651}" type="datetimeFigureOut">
              <a:rPr lang="it-IT" smtClean="0"/>
              <a:t>21/04/2023</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2E0A69-24EA-430E-A90D-F98F41B8DE68}" type="slidenum">
              <a:rPr lang="it-IT" smtClean="0"/>
              <a:t>‹N›</a:t>
            </a:fld>
            <a:endParaRPr lang="it-IT"/>
          </a:p>
        </p:txBody>
      </p:sp>
    </p:spTree>
    <p:extLst>
      <p:ext uri="{BB962C8B-B14F-4D97-AF65-F5344CB8AC3E}">
        <p14:creationId xmlns:p14="http://schemas.microsoft.com/office/powerpoint/2010/main" val="3543391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9527095-5580-4F2F-804F-5024F56A2651}" type="datetimeFigureOut">
              <a:rPr lang="it-IT" smtClean="0"/>
              <a:t>21/04/2023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2E0A69-24EA-430E-A90D-F98F41B8DE68}" type="slidenum">
              <a:rPr lang="it-IT" smtClean="0"/>
              <a:t>‹N›</a:t>
            </a:fld>
            <a:endParaRPr lang="it-IT"/>
          </a:p>
        </p:txBody>
      </p:sp>
    </p:spTree>
    <p:extLst>
      <p:ext uri="{BB962C8B-B14F-4D97-AF65-F5344CB8AC3E}">
        <p14:creationId xmlns:p14="http://schemas.microsoft.com/office/powerpoint/2010/main" val="80703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527095-5580-4F2F-804F-5024F56A2651}" type="datetimeFigureOut">
              <a:rPr lang="it-IT" smtClean="0"/>
              <a:t>21/04/2023</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2E0A69-24EA-430E-A90D-F98F41B8DE68}"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33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g"/><Relationship Id="rId11" Type="http://schemas.openxmlformats.org/officeDocument/2006/relationships/image" Target="../media/image16.jpg"/><Relationship Id="rId5" Type="http://schemas.openxmlformats.org/officeDocument/2006/relationships/image" Target="../media/image10.jpg"/><Relationship Id="rId10" Type="http://schemas.openxmlformats.org/officeDocument/2006/relationships/image" Target="../media/image15.jpg"/><Relationship Id="rId4" Type="http://schemas.openxmlformats.org/officeDocument/2006/relationships/image" Target="../media/image9.jpg"/><Relationship Id="rId9"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Padlock on computer motherboard">
            <a:extLst>
              <a:ext uri="{FF2B5EF4-FFF2-40B4-BE49-F238E27FC236}">
                <a16:creationId xmlns:a16="http://schemas.microsoft.com/office/drawing/2014/main" id="{37DDD6D7-258C-41A5-BF8C-FA997AAB0F3C}"/>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olo 1">
            <a:extLst>
              <a:ext uri="{FF2B5EF4-FFF2-40B4-BE49-F238E27FC236}">
                <a16:creationId xmlns:a16="http://schemas.microsoft.com/office/drawing/2014/main" id="{5670A2DE-F2AF-BF01-3A27-548F1CAF9430}"/>
              </a:ext>
            </a:extLst>
          </p:cNvPr>
          <p:cNvSpPr>
            <a:spLocks noGrp="1"/>
          </p:cNvSpPr>
          <p:nvPr>
            <p:ph type="ctrTitle"/>
          </p:nvPr>
        </p:nvSpPr>
        <p:spPr>
          <a:xfrm>
            <a:off x="1097280" y="758952"/>
            <a:ext cx="10058400" cy="3566160"/>
          </a:xfrm>
        </p:spPr>
        <p:txBody>
          <a:bodyPr>
            <a:normAutofit/>
          </a:bodyPr>
          <a:lstStyle/>
          <a:p>
            <a:r>
              <a:rPr lang="en-US" b="1" dirty="0">
                <a:solidFill>
                  <a:srgbClr val="FFFFFF"/>
                </a:solidFill>
              </a:rPr>
              <a:t>Fighting Cybercrime with OSINT (FICO)</a:t>
            </a:r>
            <a:br>
              <a:rPr lang="en-US" b="1" dirty="0">
                <a:solidFill>
                  <a:srgbClr val="FFFFFF"/>
                </a:solidFill>
              </a:rPr>
            </a:br>
            <a:endParaRPr lang="it-IT" dirty="0">
              <a:solidFill>
                <a:srgbClr val="FFFFFF"/>
              </a:solidFill>
            </a:endParaRPr>
          </a:p>
        </p:txBody>
      </p:sp>
      <p:sp>
        <p:nvSpPr>
          <p:cNvPr id="3" name="Sottotitolo 2">
            <a:extLst>
              <a:ext uri="{FF2B5EF4-FFF2-40B4-BE49-F238E27FC236}">
                <a16:creationId xmlns:a16="http://schemas.microsoft.com/office/drawing/2014/main" id="{E51AD8B5-5D65-6B3B-4F4E-B36432FCA80E}"/>
              </a:ext>
            </a:extLst>
          </p:cNvPr>
          <p:cNvSpPr>
            <a:spLocks noGrp="1"/>
          </p:cNvSpPr>
          <p:nvPr>
            <p:ph type="subTitle" idx="1"/>
          </p:nvPr>
        </p:nvSpPr>
        <p:spPr>
          <a:xfrm>
            <a:off x="1100051" y="4455620"/>
            <a:ext cx="10058400" cy="1143000"/>
          </a:xfrm>
        </p:spPr>
        <p:txBody>
          <a:bodyPr>
            <a:normAutofit/>
          </a:bodyPr>
          <a:lstStyle/>
          <a:p>
            <a:r>
              <a:rPr lang="it-IT" sz="1500" b="1" dirty="0">
                <a:solidFill>
                  <a:srgbClr val="FFFFFF"/>
                </a:solidFill>
              </a:rPr>
              <a:t>WP 1 Studio sonde per raccolta dati </a:t>
            </a:r>
          </a:p>
          <a:p>
            <a:r>
              <a:rPr lang="it-IT" sz="1500" b="1" dirty="0">
                <a:solidFill>
                  <a:srgbClr val="FFFFFF"/>
                </a:solidFill>
              </a:rPr>
              <a:t>Deliverable D.1.1.1 Report descrittivo</a:t>
            </a:r>
            <a:endParaRPr lang="it-IT" sz="1500" dirty="0">
              <a:solidFill>
                <a:srgbClr val="FFFFFF"/>
              </a:solidFill>
            </a:endParaRPr>
          </a:p>
          <a:p>
            <a:r>
              <a:rPr lang="it-IT" sz="1500" dirty="0">
                <a:solidFill>
                  <a:srgbClr val="FFFFFF"/>
                </a:solidFill>
              </a:rPr>
              <a:t>Gianluca Reali – MAURO FEMMINELLA</a:t>
            </a:r>
          </a:p>
        </p:txBody>
      </p:sp>
      <p:cxnSp>
        <p:nvCxnSpPr>
          <p:cNvPr id="16" name="Straight Connector 15">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109880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75102" y="0"/>
            <a:ext cx="10672011" cy="1325563"/>
          </a:xfrm>
        </p:spPr>
        <p:txBody>
          <a:bodyPr>
            <a:normAutofit/>
          </a:bodyPr>
          <a:lstStyle/>
          <a:p>
            <a:pPr algn="ctr"/>
            <a:r>
              <a:rPr lang="it-IT" sz="3100" b="1" dirty="0">
                <a:latin typeface="Arial Black" panose="020B0A04020102020204" pitchFamily="34" charset="0"/>
              </a:rPr>
              <a:t>Analisi test da 6 ore </a:t>
            </a:r>
            <a:br>
              <a:rPr lang="en-US" sz="4000" b="1" dirty="0"/>
            </a:br>
            <a:endParaRPr lang="en-US" sz="4000" dirty="0">
              <a:latin typeface="Arial Black" panose="020B0A04020102020204" pitchFamily="34" charset="0"/>
              <a:cs typeface="Aharoni" panose="02010803020104030203" pitchFamily="2" charset="-79"/>
            </a:endParaRPr>
          </a:p>
        </p:txBody>
      </p:sp>
      <p:grpSp>
        <p:nvGrpSpPr>
          <p:cNvPr id="66" name="Gruppo 65">
            <a:extLst>
              <a:ext uri="{FF2B5EF4-FFF2-40B4-BE49-F238E27FC236}">
                <a16:creationId xmlns:a16="http://schemas.microsoft.com/office/drawing/2014/main" id="{B583F59D-CDC5-2533-6D9E-7BCAD2C87CB7}"/>
              </a:ext>
            </a:extLst>
          </p:cNvPr>
          <p:cNvGrpSpPr/>
          <p:nvPr/>
        </p:nvGrpSpPr>
        <p:grpSpPr>
          <a:xfrm>
            <a:off x="3248899" y="2744761"/>
            <a:ext cx="5336004" cy="2127145"/>
            <a:chOff x="5340565" y="2675053"/>
            <a:chExt cx="5336004" cy="2127145"/>
          </a:xfrm>
        </p:grpSpPr>
        <p:grpSp>
          <p:nvGrpSpPr>
            <p:cNvPr id="54" name="Gruppo 53">
              <a:extLst>
                <a:ext uri="{FF2B5EF4-FFF2-40B4-BE49-F238E27FC236}">
                  <a16:creationId xmlns:a16="http://schemas.microsoft.com/office/drawing/2014/main" id="{B8EDDCE1-83B9-95D5-6B86-29BF2DA82116}"/>
                </a:ext>
              </a:extLst>
            </p:cNvPr>
            <p:cNvGrpSpPr/>
            <p:nvPr/>
          </p:nvGrpSpPr>
          <p:grpSpPr>
            <a:xfrm>
              <a:off x="5340565" y="3100753"/>
              <a:ext cx="5336004" cy="1701445"/>
              <a:chOff x="5336005" y="2256635"/>
              <a:chExt cx="5336004" cy="1701445"/>
            </a:xfrm>
          </p:grpSpPr>
          <p:pic>
            <p:nvPicPr>
              <p:cNvPr id="41" name="Immagine 40">
                <a:extLst>
                  <a:ext uri="{FF2B5EF4-FFF2-40B4-BE49-F238E27FC236}">
                    <a16:creationId xmlns:a16="http://schemas.microsoft.com/office/drawing/2014/main" id="{805B0C04-8D32-CD46-8B86-1DC020844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005" y="2256635"/>
                <a:ext cx="5336004" cy="1701445"/>
              </a:xfrm>
              <a:prstGeom prst="rect">
                <a:avLst/>
              </a:prstGeom>
            </p:spPr>
          </p:pic>
          <p:sp>
            <p:nvSpPr>
              <p:cNvPr id="47" name="Rettangolo 46">
                <a:extLst>
                  <a:ext uri="{FF2B5EF4-FFF2-40B4-BE49-F238E27FC236}">
                    <a16:creationId xmlns:a16="http://schemas.microsoft.com/office/drawing/2014/main" id="{3CF49BD1-BBD7-B3F6-CEFB-23D51305FC0E}"/>
                  </a:ext>
                </a:extLst>
              </p:cNvPr>
              <p:cNvSpPr/>
              <p:nvPr/>
            </p:nvSpPr>
            <p:spPr>
              <a:xfrm>
                <a:off x="8501410" y="2272733"/>
                <a:ext cx="216569" cy="175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CasellaDiTesto 55">
              <a:extLst>
                <a:ext uri="{FF2B5EF4-FFF2-40B4-BE49-F238E27FC236}">
                  <a16:creationId xmlns:a16="http://schemas.microsoft.com/office/drawing/2014/main" id="{C96DEB66-C36B-EF1F-48E9-B30166CCEC91}"/>
                </a:ext>
              </a:extLst>
            </p:cNvPr>
            <p:cNvSpPr txBox="1"/>
            <p:nvPr/>
          </p:nvSpPr>
          <p:spPr>
            <a:xfrm>
              <a:off x="6952845" y="2675053"/>
              <a:ext cx="2100972" cy="369332"/>
            </a:xfrm>
            <a:prstGeom prst="rect">
              <a:avLst/>
            </a:prstGeom>
            <a:noFill/>
          </p:spPr>
          <p:txBody>
            <a:bodyPr wrap="square" rtlCol="0">
              <a:spAutoFit/>
            </a:bodyPr>
            <a:lstStyle/>
            <a:p>
              <a:pPr algn="ctr"/>
              <a:r>
                <a:rPr lang="it-IT" b="1" dirty="0"/>
                <a:t>DNS</a:t>
              </a:r>
              <a:endParaRPr lang="en-US" b="1" dirty="0"/>
            </a:p>
          </p:txBody>
        </p:sp>
      </p:grpSp>
      <p:grpSp>
        <p:nvGrpSpPr>
          <p:cNvPr id="64" name="Gruppo 63">
            <a:extLst>
              <a:ext uri="{FF2B5EF4-FFF2-40B4-BE49-F238E27FC236}">
                <a16:creationId xmlns:a16="http://schemas.microsoft.com/office/drawing/2014/main" id="{B2369431-FF58-CE37-AB08-865FDCC79015}"/>
              </a:ext>
            </a:extLst>
          </p:cNvPr>
          <p:cNvGrpSpPr/>
          <p:nvPr/>
        </p:nvGrpSpPr>
        <p:grpSpPr>
          <a:xfrm>
            <a:off x="239040" y="1660827"/>
            <a:ext cx="5336005" cy="1319324"/>
            <a:chOff x="5335329" y="1286296"/>
            <a:chExt cx="5336005" cy="1319324"/>
          </a:xfrm>
        </p:grpSpPr>
        <p:grpSp>
          <p:nvGrpSpPr>
            <p:cNvPr id="53" name="Gruppo 52">
              <a:extLst>
                <a:ext uri="{FF2B5EF4-FFF2-40B4-BE49-F238E27FC236}">
                  <a16:creationId xmlns:a16="http://schemas.microsoft.com/office/drawing/2014/main" id="{E5B50225-BABA-FDB1-A696-72C3FE228772}"/>
                </a:ext>
              </a:extLst>
            </p:cNvPr>
            <p:cNvGrpSpPr/>
            <p:nvPr/>
          </p:nvGrpSpPr>
          <p:grpSpPr>
            <a:xfrm>
              <a:off x="5335329" y="1868885"/>
              <a:ext cx="5336005" cy="736735"/>
              <a:chOff x="5336006" y="1336233"/>
              <a:chExt cx="5336005" cy="736735"/>
            </a:xfrm>
          </p:grpSpPr>
          <p:pic>
            <p:nvPicPr>
              <p:cNvPr id="35" name="Immagine 34">
                <a:extLst>
                  <a:ext uri="{FF2B5EF4-FFF2-40B4-BE49-F238E27FC236}">
                    <a16:creationId xmlns:a16="http://schemas.microsoft.com/office/drawing/2014/main" id="{D4440837-5B3F-7BC9-24D5-1034F9DE6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6006" y="1336233"/>
                <a:ext cx="5336005" cy="736735"/>
              </a:xfrm>
              <a:prstGeom prst="rect">
                <a:avLst/>
              </a:prstGeom>
            </p:spPr>
          </p:pic>
          <p:sp>
            <p:nvSpPr>
              <p:cNvPr id="45" name="Rettangolo 44">
                <a:extLst>
                  <a:ext uri="{FF2B5EF4-FFF2-40B4-BE49-F238E27FC236}">
                    <a16:creationId xmlns:a16="http://schemas.microsoft.com/office/drawing/2014/main" id="{62B033A6-653D-EC6B-419A-EB58E00898C1}"/>
                  </a:ext>
                </a:extLst>
              </p:cNvPr>
              <p:cNvSpPr/>
              <p:nvPr/>
            </p:nvSpPr>
            <p:spPr>
              <a:xfrm>
                <a:off x="6821905" y="1338238"/>
                <a:ext cx="393032" cy="2117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asellaDiTesto 57">
              <a:extLst>
                <a:ext uri="{FF2B5EF4-FFF2-40B4-BE49-F238E27FC236}">
                  <a16:creationId xmlns:a16="http://schemas.microsoft.com/office/drawing/2014/main" id="{EBF37662-A289-5E99-4005-D1C4B57BB67F}"/>
                </a:ext>
              </a:extLst>
            </p:cNvPr>
            <p:cNvSpPr txBox="1"/>
            <p:nvPr/>
          </p:nvSpPr>
          <p:spPr>
            <a:xfrm>
              <a:off x="6915972" y="1286296"/>
              <a:ext cx="2100972" cy="369332"/>
            </a:xfrm>
            <a:prstGeom prst="rect">
              <a:avLst/>
            </a:prstGeom>
            <a:noFill/>
          </p:spPr>
          <p:txBody>
            <a:bodyPr wrap="square" rtlCol="0">
              <a:spAutoFit/>
            </a:bodyPr>
            <a:lstStyle/>
            <a:p>
              <a:pPr algn="ctr"/>
              <a:r>
                <a:rPr lang="it-IT" b="1" dirty="0"/>
                <a:t>Beacons</a:t>
              </a:r>
              <a:endParaRPr lang="en-US" b="1" dirty="0"/>
            </a:p>
          </p:txBody>
        </p:sp>
      </p:grpSp>
      <p:grpSp>
        <p:nvGrpSpPr>
          <p:cNvPr id="68" name="Gruppo 67">
            <a:extLst>
              <a:ext uri="{FF2B5EF4-FFF2-40B4-BE49-F238E27FC236}">
                <a16:creationId xmlns:a16="http://schemas.microsoft.com/office/drawing/2014/main" id="{F6EEC08B-6304-4493-382B-7197753AF7A9}"/>
              </a:ext>
            </a:extLst>
          </p:cNvPr>
          <p:cNvGrpSpPr/>
          <p:nvPr/>
        </p:nvGrpSpPr>
        <p:grpSpPr>
          <a:xfrm>
            <a:off x="6207781" y="4634740"/>
            <a:ext cx="5336680" cy="1984249"/>
            <a:chOff x="5335329" y="4765459"/>
            <a:chExt cx="5336680" cy="2020075"/>
          </a:xfrm>
        </p:grpSpPr>
        <p:grpSp>
          <p:nvGrpSpPr>
            <p:cNvPr id="55" name="Gruppo 54">
              <a:extLst>
                <a:ext uri="{FF2B5EF4-FFF2-40B4-BE49-F238E27FC236}">
                  <a16:creationId xmlns:a16="http://schemas.microsoft.com/office/drawing/2014/main" id="{597CDAFE-0963-435B-B7D8-9EDCA2899C62}"/>
                </a:ext>
              </a:extLst>
            </p:cNvPr>
            <p:cNvGrpSpPr/>
            <p:nvPr/>
          </p:nvGrpSpPr>
          <p:grpSpPr>
            <a:xfrm>
              <a:off x="5335329" y="5207257"/>
              <a:ext cx="5336680" cy="1578277"/>
              <a:chOff x="5336006" y="4142739"/>
              <a:chExt cx="5336680" cy="1578277"/>
            </a:xfrm>
          </p:grpSpPr>
          <p:pic>
            <p:nvPicPr>
              <p:cNvPr id="43" name="Immagine 42" descr="Immagine che contiene testo&#10;&#10;Descrizione generata automaticamente">
                <a:extLst>
                  <a:ext uri="{FF2B5EF4-FFF2-40B4-BE49-F238E27FC236}">
                    <a16:creationId xmlns:a16="http://schemas.microsoft.com/office/drawing/2014/main" id="{D2952683-4D3C-AEE7-4AB1-32F42B346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6006" y="4142739"/>
                <a:ext cx="5336680" cy="1578277"/>
              </a:xfrm>
              <a:prstGeom prst="rect">
                <a:avLst/>
              </a:prstGeom>
            </p:spPr>
          </p:pic>
          <p:sp>
            <p:nvSpPr>
              <p:cNvPr id="49" name="Rettangolo 48">
                <a:extLst>
                  <a:ext uri="{FF2B5EF4-FFF2-40B4-BE49-F238E27FC236}">
                    <a16:creationId xmlns:a16="http://schemas.microsoft.com/office/drawing/2014/main" id="{A65AF9E6-661D-15FF-9952-1BC992A20731}"/>
                  </a:ext>
                </a:extLst>
              </p:cNvPr>
              <p:cNvSpPr/>
              <p:nvPr/>
            </p:nvSpPr>
            <p:spPr>
              <a:xfrm>
                <a:off x="6241478" y="4373420"/>
                <a:ext cx="664648" cy="175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CasellaDiTesto 61">
              <a:extLst>
                <a:ext uri="{FF2B5EF4-FFF2-40B4-BE49-F238E27FC236}">
                  <a16:creationId xmlns:a16="http://schemas.microsoft.com/office/drawing/2014/main" id="{3353397E-29C2-8C2C-9EC7-A40DF59A2B52}"/>
                </a:ext>
              </a:extLst>
            </p:cNvPr>
            <p:cNvSpPr txBox="1"/>
            <p:nvPr/>
          </p:nvSpPr>
          <p:spPr>
            <a:xfrm>
              <a:off x="6952845" y="4765459"/>
              <a:ext cx="2100972" cy="369332"/>
            </a:xfrm>
            <a:prstGeom prst="rect">
              <a:avLst/>
            </a:prstGeom>
            <a:noFill/>
          </p:spPr>
          <p:txBody>
            <a:bodyPr wrap="square" rtlCol="0">
              <a:spAutoFit/>
            </a:bodyPr>
            <a:lstStyle/>
            <a:p>
              <a:pPr algn="ctr"/>
              <a:r>
                <a:rPr lang="it-IT" b="1" dirty="0"/>
                <a:t>Long connections</a:t>
              </a:r>
              <a:endParaRPr lang="en-US" b="1" dirty="0"/>
            </a:p>
          </p:txBody>
        </p:sp>
      </p:grpSp>
    </p:spTree>
    <p:extLst>
      <p:ext uri="{BB962C8B-B14F-4D97-AF65-F5344CB8AC3E}">
        <p14:creationId xmlns:p14="http://schemas.microsoft.com/office/powerpoint/2010/main" val="257593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75102" y="0"/>
            <a:ext cx="10672011" cy="1325563"/>
          </a:xfrm>
        </p:spPr>
        <p:txBody>
          <a:bodyPr>
            <a:normAutofit/>
          </a:bodyPr>
          <a:lstStyle/>
          <a:p>
            <a:pPr algn="ctr"/>
            <a:r>
              <a:rPr lang="it-IT" sz="3100" b="1" dirty="0">
                <a:latin typeface="Arial Black" panose="020B0A04020102020204" pitchFamily="34" charset="0"/>
              </a:rPr>
              <a:t>Analisi test da 12 ore </a:t>
            </a:r>
            <a:br>
              <a:rPr lang="en-US" sz="4000" b="1" dirty="0"/>
            </a:br>
            <a:endParaRPr lang="en-US" sz="4000" dirty="0">
              <a:latin typeface="Arial Black" panose="020B0A04020102020204" pitchFamily="34" charset="0"/>
              <a:cs typeface="Aharoni" panose="02010803020104030203" pitchFamily="2" charset="-79"/>
            </a:endParaRPr>
          </a:p>
        </p:txBody>
      </p:sp>
      <p:grpSp>
        <p:nvGrpSpPr>
          <p:cNvPr id="40" name="Gruppo 39">
            <a:extLst>
              <a:ext uri="{FF2B5EF4-FFF2-40B4-BE49-F238E27FC236}">
                <a16:creationId xmlns:a16="http://schemas.microsoft.com/office/drawing/2014/main" id="{6923AE09-38DE-981B-58E8-D46F44A9B83C}"/>
              </a:ext>
            </a:extLst>
          </p:cNvPr>
          <p:cNvGrpSpPr/>
          <p:nvPr/>
        </p:nvGrpSpPr>
        <p:grpSpPr>
          <a:xfrm>
            <a:off x="105403" y="1676499"/>
            <a:ext cx="5268154" cy="1469858"/>
            <a:chOff x="5305600" y="1405218"/>
            <a:chExt cx="5268154" cy="1469858"/>
          </a:xfrm>
        </p:grpSpPr>
        <p:pic>
          <p:nvPicPr>
            <p:cNvPr id="20" name="Immagine 19" descr="Immagine che contiene testo&#10;&#10;Descrizione generata automaticamente">
              <a:extLst>
                <a:ext uri="{FF2B5EF4-FFF2-40B4-BE49-F238E27FC236}">
                  <a16:creationId xmlns:a16="http://schemas.microsoft.com/office/drawing/2014/main" id="{77C48A55-86A1-583D-652C-BAC669DCF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600" y="1902587"/>
              <a:ext cx="5268154" cy="972489"/>
            </a:xfrm>
            <a:prstGeom prst="rect">
              <a:avLst/>
            </a:prstGeom>
          </p:spPr>
        </p:pic>
        <p:grpSp>
          <p:nvGrpSpPr>
            <p:cNvPr id="31" name="Gruppo 30">
              <a:extLst>
                <a:ext uri="{FF2B5EF4-FFF2-40B4-BE49-F238E27FC236}">
                  <a16:creationId xmlns:a16="http://schemas.microsoft.com/office/drawing/2014/main" id="{9FB4517E-A70D-B39A-C4E3-7D351B6C3BA9}"/>
                </a:ext>
              </a:extLst>
            </p:cNvPr>
            <p:cNvGrpSpPr/>
            <p:nvPr/>
          </p:nvGrpSpPr>
          <p:grpSpPr>
            <a:xfrm>
              <a:off x="6854930" y="1405218"/>
              <a:ext cx="2100972" cy="681239"/>
              <a:chOff x="6854930" y="1405218"/>
              <a:chExt cx="2100972" cy="681239"/>
            </a:xfrm>
          </p:grpSpPr>
          <p:sp>
            <p:nvSpPr>
              <p:cNvPr id="58" name="CasellaDiTesto 57">
                <a:extLst>
                  <a:ext uri="{FF2B5EF4-FFF2-40B4-BE49-F238E27FC236}">
                    <a16:creationId xmlns:a16="http://schemas.microsoft.com/office/drawing/2014/main" id="{EBF37662-A289-5E99-4005-D1C4B57BB67F}"/>
                  </a:ext>
                </a:extLst>
              </p:cNvPr>
              <p:cNvSpPr txBox="1"/>
              <p:nvPr/>
            </p:nvSpPr>
            <p:spPr>
              <a:xfrm>
                <a:off x="6854930" y="1405218"/>
                <a:ext cx="2100972" cy="369332"/>
              </a:xfrm>
              <a:prstGeom prst="rect">
                <a:avLst/>
              </a:prstGeom>
              <a:noFill/>
            </p:spPr>
            <p:txBody>
              <a:bodyPr wrap="square" rtlCol="0">
                <a:spAutoFit/>
              </a:bodyPr>
              <a:lstStyle/>
              <a:p>
                <a:pPr algn="ctr"/>
                <a:r>
                  <a:rPr lang="it-IT" b="1" dirty="0"/>
                  <a:t>Beacons</a:t>
                </a:r>
                <a:endParaRPr lang="en-US" b="1" dirty="0"/>
              </a:p>
            </p:txBody>
          </p:sp>
          <p:sp>
            <p:nvSpPr>
              <p:cNvPr id="21" name="Rettangolo 20">
                <a:extLst>
                  <a:ext uri="{FF2B5EF4-FFF2-40B4-BE49-F238E27FC236}">
                    <a16:creationId xmlns:a16="http://schemas.microsoft.com/office/drawing/2014/main" id="{55A6641B-C3D7-25D0-F661-8CCE2C6989BA}"/>
                  </a:ext>
                </a:extLst>
              </p:cNvPr>
              <p:cNvSpPr/>
              <p:nvPr/>
            </p:nvSpPr>
            <p:spPr>
              <a:xfrm>
                <a:off x="6890856" y="1911026"/>
                <a:ext cx="386244" cy="175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uppo 33">
            <a:extLst>
              <a:ext uri="{FF2B5EF4-FFF2-40B4-BE49-F238E27FC236}">
                <a16:creationId xmlns:a16="http://schemas.microsoft.com/office/drawing/2014/main" id="{67487020-A742-EA35-78AC-B73256671028}"/>
              </a:ext>
            </a:extLst>
          </p:cNvPr>
          <p:cNvGrpSpPr/>
          <p:nvPr/>
        </p:nvGrpSpPr>
        <p:grpSpPr>
          <a:xfrm>
            <a:off x="3133351" y="2946256"/>
            <a:ext cx="5269109" cy="2205592"/>
            <a:chOff x="5304645" y="2811845"/>
            <a:chExt cx="5269109" cy="2205592"/>
          </a:xfrm>
        </p:grpSpPr>
        <p:sp>
          <p:nvSpPr>
            <p:cNvPr id="56" name="CasellaDiTesto 55">
              <a:extLst>
                <a:ext uri="{FF2B5EF4-FFF2-40B4-BE49-F238E27FC236}">
                  <a16:creationId xmlns:a16="http://schemas.microsoft.com/office/drawing/2014/main" id="{C96DEB66-C36B-EF1F-48E9-B30166CCEC91}"/>
                </a:ext>
              </a:extLst>
            </p:cNvPr>
            <p:cNvSpPr txBox="1"/>
            <p:nvPr/>
          </p:nvSpPr>
          <p:spPr>
            <a:xfrm>
              <a:off x="6854930" y="2811845"/>
              <a:ext cx="2100972" cy="369332"/>
            </a:xfrm>
            <a:prstGeom prst="rect">
              <a:avLst/>
            </a:prstGeom>
            <a:noFill/>
          </p:spPr>
          <p:txBody>
            <a:bodyPr wrap="square" rtlCol="0">
              <a:spAutoFit/>
            </a:bodyPr>
            <a:lstStyle/>
            <a:p>
              <a:pPr algn="ctr"/>
              <a:r>
                <a:rPr lang="it-IT" b="1" dirty="0"/>
                <a:t>DNS</a:t>
              </a:r>
              <a:endParaRPr lang="en-US" b="1" dirty="0"/>
            </a:p>
          </p:txBody>
        </p:sp>
        <p:pic>
          <p:nvPicPr>
            <p:cNvPr id="23" name="Immagine 22" descr="Immagine che contiene testo&#10;&#10;Descrizione generata automaticamente">
              <a:extLst>
                <a:ext uri="{FF2B5EF4-FFF2-40B4-BE49-F238E27FC236}">
                  <a16:creationId xmlns:a16="http://schemas.microsoft.com/office/drawing/2014/main" id="{C6ADAE84-00BC-C0AB-A86A-5D5B8C327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645" y="3222770"/>
              <a:ext cx="5269109" cy="1794667"/>
            </a:xfrm>
            <a:prstGeom prst="rect">
              <a:avLst/>
            </a:prstGeom>
          </p:spPr>
        </p:pic>
        <p:sp>
          <p:nvSpPr>
            <p:cNvPr id="29" name="Rettangolo 28">
              <a:extLst>
                <a:ext uri="{FF2B5EF4-FFF2-40B4-BE49-F238E27FC236}">
                  <a16:creationId xmlns:a16="http://schemas.microsoft.com/office/drawing/2014/main" id="{B6B4E0A8-EEB3-DFED-4888-053E2FC7524B}"/>
                </a:ext>
              </a:extLst>
            </p:cNvPr>
            <p:cNvSpPr/>
            <p:nvPr/>
          </p:nvSpPr>
          <p:spPr>
            <a:xfrm>
              <a:off x="8825956" y="3238939"/>
              <a:ext cx="259892" cy="175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uppo 37">
            <a:extLst>
              <a:ext uri="{FF2B5EF4-FFF2-40B4-BE49-F238E27FC236}">
                <a16:creationId xmlns:a16="http://schemas.microsoft.com/office/drawing/2014/main" id="{8FCDDC1F-9FDA-C690-0F77-DAE5A764D724}"/>
              </a:ext>
            </a:extLst>
          </p:cNvPr>
          <p:cNvGrpSpPr/>
          <p:nvPr/>
        </p:nvGrpSpPr>
        <p:grpSpPr>
          <a:xfrm>
            <a:off x="6784608" y="4853293"/>
            <a:ext cx="5275427" cy="1775975"/>
            <a:chOff x="5298327" y="4991186"/>
            <a:chExt cx="5275427" cy="1775975"/>
          </a:xfrm>
        </p:grpSpPr>
        <p:sp>
          <p:nvSpPr>
            <p:cNvPr id="62" name="CasellaDiTesto 61">
              <a:extLst>
                <a:ext uri="{FF2B5EF4-FFF2-40B4-BE49-F238E27FC236}">
                  <a16:creationId xmlns:a16="http://schemas.microsoft.com/office/drawing/2014/main" id="{3353397E-29C2-8C2C-9EC7-A40DF59A2B52}"/>
                </a:ext>
              </a:extLst>
            </p:cNvPr>
            <p:cNvSpPr txBox="1"/>
            <p:nvPr/>
          </p:nvSpPr>
          <p:spPr>
            <a:xfrm>
              <a:off x="6854930" y="4991186"/>
              <a:ext cx="2100972" cy="362782"/>
            </a:xfrm>
            <a:prstGeom prst="rect">
              <a:avLst/>
            </a:prstGeom>
            <a:noFill/>
          </p:spPr>
          <p:txBody>
            <a:bodyPr wrap="square" rtlCol="0">
              <a:spAutoFit/>
            </a:bodyPr>
            <a:lstStyle/>
            <a:p>
              <a:pPr algn="ctr"/>
              <a:r>
                <a:rPr lang="it-IT" b="1" dirty="0"/>
                <a:t>Long connections</a:t>
              </a:r>
              <a:endParaRPr lang="en-US" b="1" dirty="0"/>
            </a:p>
          </p:txBody>
        </p:sp>
        <p:pic>
          <p:nvPicPr>
            <p:cNvPr id="27" name="Immagine 26" descr="Immagine che contiene testo&#10;&#10;Descrizione generata automaticamente">
              <a:extLst>
                <a:ext uri="{FF2B5EF4-FFF2-40B4-BE49-F238E27FC236}">
                  <a16:creationId xmlns:a16="http://schemas.microsoft.com/office/drawing/2014/main" id="{DB1E9120-DA52-70B7-87C7-E50D6EBC3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8327" y="5368373"/>
              <a:ext cx="5275427" cy="1398788"/>
            </a:xfrm>
            <a:prstGeom prst="rect">
              <a:avLst/>
            </a:prstGeom>
          </p:spPr>
        </p:pic>
        <p:sp>
          <p:nvSpPr>
            <p:cNvPr id="28" name="Rettangolo 27">
              <a:extLst>
                <a:ext uri="{FF2B5EF4-FFF2-40B4-BE49-F238E27FC236}">
                  <a16:creationId xmlns:a16="http://schemas.microsoft.com/office/drawing/2014/main" id="{328C6292-E635-0574-97FA-4EE17E79834D}"/>
                </a:ext>
              </a:extLst>
            </p:cNvPr>
            <p:cNvSpPr/>
            <p:nvPr/>
          </p:nvSpPr>
          <p:spPr>
            <a:xfrm>
              <a:off x="5565242" y="5521653"/>
              <a:ext cx="642261" cy="172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907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75102" y="0"/>
            <a:ext cx="10672011" cy="1325563"/>
          </a:xfrm>
        </p:spPr>
        <p:txBody>
          <a:bodyPr>
            <a:normAutofit/>
          </a:bodyPr>
          <a:lstStyle/>
          <a:p>
            <a:pPr algn="ctr"/>
            <a:r>
              <a:rPr lang="it-IT" sz="3100" b="1" dirty="0">
                <a:latin typeface="Arial Black" panose="020B0A04020102020204" pitchFamily="34" charset="0"/>
              </a:rPr>
              <a:t>Analisi test da 24 ore </a:t>
            </a:r>
            <a:br>
              <a:rPr lang="en-US" sz="4000" b="1" dirty="0"/>
            </a:br>
            <a:endParaRPr lang="en-US" sz="4000" dirty="0">
              <a:latin typeface="Arial Black" panose="020B0A04020102020204" pitchFamily="34" charset="0"/>
              <a:cs typeface="Aharoni" panose="02010803020104030203" pitchFamily="2" charset="-79"/>
            </a:endParaRPr>
          </a:p>
        </p:txBody>
      </p:sp>
      <p:grpSp>
        <p:nvGrpSpPr>
          <p:cNvPr id="66" name="Gruppo 65">
            <a:extLst>
              <a:ext uri="{FF2B5EF4-FFF2-40B4-BE49-F238E27FC236}">
                <a16:creationId xmlns:a16="http://schemas.microsoft.com/office/drawing/2014/main" id="{599FA547-7C78-26A6-7DB3-D5E5816CB634}"/>
              </a:ext>
            </a:extLst>
          </p:cNvPr>
          <p:cNvGrpSpPr/>
          <p:nvPr/>
        </p:nvGrpSpPr>
        <p:grpSpPr>
          <a:xfrm>
            <a:off x="6807924" y="4707737"/>
            <a:ext cx="5200785" cy="1596698"/>
            <a:chOff x="5354033" y="5190370"/>
            <a:chExt cx="5200785" cy="1596698"/>
          </a:xfrm>
        </p:grpSpPr>
        <p:pic>
          <p:nvPicPr>
            <p:cNvPr id="43" name="Immagine 42">
              <a:extLst>
                <a:ext uri="{FF2B5EF4-FFF2-40B4-BE49-F238E27FC236}">
                  <a16:creationId xmlns:a16="http://schemas.microsoft.com/office/drawing/2014/main" id="{D8F9C9A6-20AF-35A8-F09E-1600ADE3F4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4033" y="5598889"/>
              <a:ext cx="5200785" cy="1188179"/>
            </a:xfrm>
            <a:prstGeom prst="rect">
              <a:avLst/>
            </a:prstGeom>
          </p:spPr>
        </p:pic>
        <p:sp>
          <p:nvSpPr>
            <p:cNvPr id="46" name="CasellaDiTesto 45">
              <a:extLst>
                <a:ext uri="{FF2B5EF4-FFF2-40B4-BE49-F238E27FC236}">
                  <a16:creationId xmlns:a16="http://schemas.microsoft.com/office/drawing/2014/main" id="{6E1C0AE6-3C6E-CF1F-D617-7B75313DDECE}"/>
                </a:ext>
              </a:extLst>
            </p:cNvPr>
            <p:cNvSpPr txBox="1"/>
            <p:nvPr/>
          </p:nvSpPr>
          <p:spPr>
            <a:xfrm>
              <a:off x="6931514" y="5190370"/>
              <a:ext cx="2100972" cy="369332"/>
            </a:xfrm>
            <a:prstGeom prst="rect">
              <a:avLst/>
            </a:prstGeom>
            <a:noFill/>
          </p:spPr>
          <p:txBody>
            <a:bodyPr wrap="square" rtlCol="0">
              <a:spAutoFit/>
            </a:bodyPr>
            <a:lstStyle/>
            <a:p>
              <a:pPr algn="ctr"/>
              <a:r>
                <a:rPr lang="it-IT" b="1" dirty="0"/>
                <a:t>Long connections</a:t>
              </a:r>
              <a:endParaRPr lang="en-US" b="1" dirty="0"/>
            </a:p>
          </p:txBody>
        </p:sp>
        <p:sp>
          <p:nvSpPr>
            <p:cNvPr id="50" name="Rettangolo 49">
              <a:extLst>
                <a:ext uri="{FF2B5EF4-FFF2-40B4-BE49-F238E27FC236}">
                  <a16:creationId xmlns:a16="http://schemas.microsoft.com/office/drawing/2014/main" id="{7E614243-0E1D-5502-FFB2-F00575FB67E1}"/>
                </a:ext>
              </a:extLst>
            </p:cNvPr>
            <p:cNvSpPr/>
            <p:nvPr/>
          </p:nvSpPr>
          <p:spPr>
            <a:xfrm>
              <a:off x="6214718" y="5779054"/>
              <a:ext cx="642261" cy="172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uppo 63">
            <a:extLst>
              <a:ext uri="{FF2B5EF4-FFF2-40B4-BE49-F238E27FC236}">
                <a16:creationId xmlns:a16="http://schemas.microsoft.com/office/drawing/2014/main" id="{A0402844-CCD3-1F41-7526-54457D685D2F}"/>
              </a:ext>
            </a:extLst>
          </p:cNvPr>
          <p:cNvGrpSpPr/>
          <p:nvPr/>
        </p:nvGrpSpPr>
        <p:grpSpPr>
          <a:xfrm>
            <a:off x="3160429" y="3270806"/>
            <a:ext cx="5224976" cy="1755368"/>
            <a:chOff x="5329842" y="3541387"/>
            <a:chExt cx="5224976" cy="1755368"/>
          </a:xfrm>
        </p:grpSpPr>
        <p:pic>
          <p:nvPicPr>
            <p:cNvPr id="39" name="Immagine 38" descr="Immagine che contiene testo&#10;&#10;Descrizione generata automaticamente">
              <a:extLst>
                <a:ext uri="{FF2B5EF4-FFF2-40B4-BE49-F238E27FC236}">
                  <a16:creationId xmlns:a16="http://schemas.microsoft.com/office/drawing/2014/main" id="{0179C384-D432-13FF-76EA-17A4334B09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842" y="3905469"/>
              <a:ext cx="5224976" cy="1391286"/>
            </a:xfrm>
            <a:prstGeom prst="rect">
              <a:avLst/>
            </a:prstGeom>
          </p:spPr>
        </p:pic>
        <p:sp>
          <p:nvSpPr>
            <p:cNvPr id="47" name="CasellaDiTesto 46">
              <a:extLst>
                <a:ext uri="{FF2B5EF4-FFF2-40B4-BE49-F238E27FC236}">
                  <a16:creationId xmlns:a16="http://schemas.microsoft.com/office/drawing/2014/main" id="{52DD9B3E-8DE0-E3CA-44B3-F5E79CE7E19E}"/>
                </a:ext>
              </a:extLst>
            </p:cNvPr>
            <p:cNvSpPr txBox="1"/>
            <p:nvPr/>
          </p:nvSpPr>
          <p:spPr>
            <a:xfrm>
              <a:off x="6891844" y="3541387"/>
              <a:ext cx="2100972" cy="369332"/>
            </a:xfrm>
            <a:prstGeom prst="rect">
              <a:avLst/>
            </a:prstGeom>
            <a:noFill/>
          </p:spPr>
          <p:txBody>
            <a:bodyPr wrap="square" rtlCol="0">
              <a:spAutoFit/>
            </a:bodyPr>
            <a:lstStyle/>
            <a:p>
              <a:pPr algn="ctr"/>
              <a:r>
                <a:rPr lang="it-IT" b="1" dirty="0"/>
                <a:t>DNS</a:t>
              </a:r>
              <a:endParaRPr lang="en-US" b="1" dirty="0"/>
            </a:p>
          </p:txBody>
        </p:sp>
        <p:sp>
          <p:nvSpPr>
            <p:cNvPr id="52" name="Rettangolo 51">
              <a:extLst>
                <a:ext uri="{FF2B5EF4-FFF2-40B4-BE49-F238E27FC236}">
                  <a16:creationId xmlns:a16="http://schemas.microsoft.com/office/drawing/2014/main" id="{5313E7C1-6F99-53DA-21B5-1D47185DC9CE}"/>
                </a:ext>
              </a:extLst>
            </p:cNvPr>
            <p:cNvSpPr/>
            <p:nvPr/>
          </p:nvSpPr>
          <p:spPr>
            <a:xfrm>
              <a:off x="8775972" y="3910241"/>
              <a:ext cx="267999" cy="172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uppo 56">
            <a:extLst>
              <a:ext uri="{FF2B5EF4-FFF2-40B4-BE49-F238E27FC236}">
                <a16:creationId xmlns:a16="http://schemas.microsoft.com/office/drawing/2014/main" id="{8396C882-455C-F772-5422-F10724FC44B0}"/>
              </a:ext>
            </a:extLst>
          </p:cNvPr>
          <p:cNvGrpSpPr/>
          <p:nvPr/>
        </p:nvGrpSpPr>
        <p:grpSpPr>
          <a:xfrm>
            <a:off x="75102" y="728545"/>
            <a:ext cx="5247944" cy="2692749"/>
            <a:chOff x="5306874" y="888897"/>
            <a:chExt cx="5247944" cy="2692749"/>
          </a:xfrm>
        </p:grpSpPr>
        <p:sp>
          <p:nvSpPr>
            <p:cNvPr id="58" name="CasellaDiTesto 57">
              <a:extLst>
                <a:ext uri="{FF2B5EF4-FFF2-40B4-BE49-F238E27FC236}">
                  <a16:creationId xmlns:a16="http://schemas.microsoft.com/office/drawing/2014/main" id="{EBF37662-A289-5E99-4005-D1C4B57BB67F}"/>
                </a:ext>
              </a:extLst>
            </p:cNvPr>
            <p:cNvSpPr txBox="1"/>
            <p:nvPr/>
          </p:nvSpPr>
          <p:spPr>
            <a:xfrm>
              <a:off x="6854930" y="888897"/>
              <a:ext cx="2100972" cy="369332"/>
            </a:xfrm>
            <a:prstGeom prst="rect">
              <a:avLst/>
            </a:prstGeom>
            <a:noFill/>
          </p:spPr>
          <p:txBody>
            <a:bodyPr wrap="square" rtlCol="0">
              <a:spAutoFit/>
            </a:bodyPr>
            <a:lstStyle/>
            <a:p>
              <a:pPr algn="ctr"/>
              <a:r>
                <a:rPr lang="it-IT" b="1" dirty="0"/>
                <a:t>Beacon</a:t>
              </a:r>
              <a:endParaRPr lang="en-US" b="1" dirty="0"/>
            </a:p>
          </p:txBody>
        </p:sp>
        <p:pic>
          <p:nvPicPr>
            <p:cNvPr id="35" name="Immagine 34" descr="Immagine che contiene tavolo&#10;&#10;Descrizione generata automaticamente">
              <a:extLst>
                <a:ext uri="{FF2B5EF4-FFF2-40B4-BE49-F238E27FC236}">
                  <a16:creationId xmlns:a16="http://schemas.microsoft.com/office/drawing/2014/main" id="{53021743-CDB1-87A8-7CF7-931F3C26A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874" y="1258879"/>
              <a:ext cx="5247944" cy="2322767"/>
            </a:xfrm>
            <a:prstGeom prst="rect">
              <a:avLst/>
            </a:prstGeom>
          </p:spPr>
        </p:pic>
        <p:sp>
          <p:nvSpPr>
            <p:cNvPr id="53" name="Rettangolo 52">
              <a:extLst>
                <a:ext uri="{FF2B5EF4-FFF2-40B4-BE49-F238E27FC236}">
                  <a16:creationId xmlns:a16="http://schemas.microsoft.com/office/drawing/2014/main" id="{DBB96450-3B80-017E-CB4A-26C6136039CB}"/>
                </a:ext>
              </a:extLst>
            </p:cNvPr>
            <p:cNvSpPr/>
            <p:nvPr/>
          </p:nvSpPr>
          <p:spPr>
            <a:xfrm>
              <a:off x="6878643" y="1264209"/>
              <a:ext cx="387462" cy="172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435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1C9FA5-393E-C690-3D3D-8E6F1FDE61EC}"/>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a:solidFill>
                  <a:schemeClr val="tx1">
                    <a:lumMod val="85000"/>
                    <a:lumOff val="15000"/>
                  </a:schemeClr>
                </a:solidFill>
              </a:rPr>
              <a:t>Grazie per l’attenzione</a:t>
            </a:r>
          </a:p>
        </p:txBody>
      </p:sp>
      <p:pic>
        <p:nvPicPr>
          <p:cNvPr id="4" name="Immagine 3">
            <a:extLst>
              <a:ext uri="{FF2B5EF4-FFF2-40B4-BE49-F238E27FC236}">
                <a16:creationId xmlns:a16="http://schemas.microsoft.com/office/drawing/2014/main" id="{30DF0EC5-DFCA-5B6F-6D0C-4218D007339A}"/>
              </a:ext>
            </a:extLst>
          </p:cNvPr>
          <p:cNvPicPr>
            <a:picLocks noChangeAspect="1"/>
          </p:cNvPicPr>
          <p:nvPr/>
        </p:nvPicPr>
        <p:blipFill>
          <a:blip r:embed="rId2"/>
          <a:stretch>
            <a:fillRect/>
          </a:stretch>
        </p:blipFill>
        <p:spPr>
          <a:xfrm>
            <a:off x="633999" y="1172421"/>
            <a:ext cx="4001315" cy="3983531"/>
          </a:xfrm>
          <a:prstGeom prst="rect">
            <a:avLst/>
          </a:prstGeom>
        </p:spPr>
      </p:pic>
      <p:cxnSp>
        <p:nvCxnSpPr>
          <p:cNvPr id="17" name="Straight Connector 16">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18">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0">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2071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77AF0B-2D0D-7B7D-2DD4-B5A19887AA41}"/>
              </a:ext>
            </a:extLst>
          </p:cNvPr>
          <p:cNvSpPr>
            <a:spLocks noGrp="1"/>
          </p:cNvSpPr>
          <p:nvPr>
            <p:ph type="title"/>
          </p:nvPr>
        </p:nvSpPr>
        <p:spPr/>
        <p:txBody>
          <a:bodyPr/>
          <a:lstStyle/>
          <a:p>
            <a:r>
              <a:rPr lang="it-IT" dirty="0"/>
              <a:t>WP1 </a:t>
            </a:r>
            <a:r>
              <a:rPr lang="it-IT" dirty="0" err="1"/>
              <a:t>Research</a:t>
            </a:r>
            <a:endParaRPr lang="it-IT" dirty="0"/>
          </a:p>
        </p:txBody>
      </p:sp>
      <p:sp>
        <p:nvSpPr>
          <p:cNvPr id="3" name="Segnaposto contenuto 2">
            <a:extLst>
              <a:ext uri="{FF2B5EF4-FFF2-40B4-BE49-F238E27FC236}">
                <a16:creationId xmlns:a16="http://schemas.microsoft.com/office/drawing/2014/main" id="{F99A6797-31EB-8665-2956-C5469CA2C45A}"/>
              </a:ext>
            </a:extLst>
          </p:cNvPr>
          <p:cNvSpPr>
            <a:spLocks noGrp="1"/>
          </p:cNvSpPr>
          <p:nvPr>
            <p:ph idx="1"/>
          </p:nvPr>
        </p:nvSpPr>
        <p:spPr/>
        <p:txBody>
          <a:bodyPr/>
          <a:lstStyle/>
          <a:p>
            <a:r>
              <a:rPr lang="it-IT" dirty="0"/>
              <a:t>Framework EDGE basato su componenti open source per rilevare scambi di traffico malevolo. </a:t>
            </a:r>
          </a:p>
          <a:p>
            <a:r>
              <a:rPr lang="it-IT" i="1" dirty="0"/>
              <a:t>Uso di tecnologie Open Source e AI</a:t>
            </a:r>
          </a:p>
          <a:p>
            <a:r>
              <a:rPr lang="it-IT" dirty="0"/>
              <a:t>Implementazione in </a:t>
            </a:r>
            <a:r>
              <a:rPr lang="it-IT" dirty="0" err="1"/>
              <a:t>Raspberry</a:t>
            </a:r>
            <a:r>
              <a:rPr lang="it-IT" dirty="0"/>
              <a:t> PI</a:t>
            </a:r>
          </a:p>
          <a:p>
            <a:endParaRPr lang="it-IT" dirty="0"/>
          </a:p>
        </p:txBody>
      </p:sp>
      <p:pic>
        <p:nvPicPr>
          <p:cNvPr id="6" name="Immagine 5">
            <a:extLst>
              <a:ext uri="{FF2B5EF4-FFF2-40B4-BE49-F238E27FC236}">
                <a16:creationId xmlns:a16="http://schemas.microsoft.com/office/drawing/2014/main" id="{7612E56D-6DE9-6FBC-5506-A9C40A6D9BCF}"/>
              </a:ext>
            </a:extLst>
          </p:cNvPr>
          <p:cNvPicPr>
            <a:picLocks noChangeAspect="1"/>
          </p:cNvPicPr>
          <p:nvPr/>
        </p:nvPicPr>
        <p:blipFill rotWithShape="1">
          <a:blip r:embed="rId2"/>
          <a:srcRect t="40972" b="42500"/>
          <a:stretch/>
        </p:blipFill>
        <p:spPr>
          <a:xfrm>
            <a:off x="-63953" y="4626702"/>
            <a:ext cx="12192000" cy="1133476"/>
          </a:xfrm>
          <a:prstGeom prst="rect">
            <a:avLst/>
          </a:prstGeom>
        </p:spPr>
      </p:pic>
      <p:pic>
        <p:nvPicPr>
          <p:cNvPr id="7" name="Immagine 6">
            <a:extLst>
              <a:ext uri="{FF2B5EF4-FFF2-40B4-BE49-F238E27FC236}">
                <a16:creationId xmlns:a16="http://schemas.microsoft.com/office/drawing/2014/main" id="{1C8C855B-45D3-CC43-0431-7BD1E7FA5850}"/>
              </a:ext>
            </a:extLst>
          </p:cNvPr>
          <p:cNvPicPr>
            <a:picLocks noChangeAspect="1"/>
          </p:cNvPicPr>
          <p:nvPr/>
        </p:nvPicPr>
        <p:blipFill rotWithShape="1">
          <a:blip r:embed="rId3"/>
          <a:srcRect t="57500" b="32698"/>
          <a:stretch/>
        </p:blipFill>
        <p:spPr>
          <a:xfrm>
            <a:off x="-63953" y="3954509"/>
            <a:ext cx="12192000" cy="672193"/>
          </a:xfrm>
          <a:prstGeom prst="rect">
            <a:avLst/>
          </a:prstGeom>
        </p:spPr>
      </p:pic>
    </p:spTree>
    <p:extLst>
      <p:ext uri="{BB962C8B-B14F-4D97-AF65-F5344CB8AC3E}">
        <p14:creationId xmlns:p14="http://schemas.microsoft.com/office/powerpoint/2010/main" val="181835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69C3C2-9064-812B-8C65-0E633BF95354}"/>
              </a:ext>
            </a:extLst>
          </p:cNvPr>
          <p:cNvSpPr>
            <a:spLocks noGrp="1"/>
          </p:cNvSpPr>
          <p:nvPr>
            <p:ph type="title"/>
          </p:nvPr>
        </p:nvSpPr>
        <p:spPr>
          <a:xfrm>
            <a:off x="838200" y="295456"/>
            <a:ext cx="10515600" cy="1325563"/>
          </a:xfrm>
        </p:spPr>
        <p:txBody>
          <a:bodyPr>
            <a:normAutofit/>
          </a:bodyPr>
          <a:lstStyle/>
          <a:p>
            <a:r>
              <a:rPr lang="it-IT" dirty="0"/>
              <a:t>Impostazione dell’attività di ricerca</a:t>
            </a:r>
          </a:p>
        </p:txBody>
      </p:sp>
      <p:sp>
        <p:nvSpPr>
          <p:cNvPr id="3" name="Segnaposto contenuto 2">
            <a:extLst>
              <a:ext uri="{FF2B5EF4-FFF2-40B4-BE49-F238E27FC236}">
                <a16:creationId xmlns:a16="http://schemas.microsoft.com/office/drawing/2014/main" id="{1E46BEE5-9AF0-1816-9100-27C67C4D18D2}"/>
              </a:ext>
            </a:extLst>
          </p:cNvPr>
          <p:cNvSpPr>
            <a:spLocks noGrp="1"/>
          </p:cNvSpPr>
          <p:nvPr>
            <p:ph idx="1"/>
          </p:nvPr>
        </p:nvSpPr>
        <p:spPr>
          <a:xfrm>
            <a:off x="838200" y="1834334"/>
            <a:ext cx="10515600" cy="4351338"/>
          </a:xfrm>
        </p:spPr>
        <p:txBody>
          <a:bodyPr>
            <a:normAutofit/>
          </a:bodyPr>
          <a:lstStyle/>
          <a:p>
            <a:r>
              <a:rPr lang="it-IT" dirty="0"/>
              <a:t>Uso di software </a:t>
            </a:r>
            <a:r>
              <a:rPr lang="it-IT" u="sng" dirty="0"/>
              <a:t>passivo</a:t>
            </a:r>
            <a:r>
              <a:rPr lang="it-IT" dirty="0"/>
              <a:t> </a:t>
            </a:r>
            <a:r>
              <a:rPr lang="it-IT" u="sng" dirty="0"/>
              <a:t>open-source</a:t>
            </a:r>
            <a:r>
              <a:rPr lang="it-IT" dirty="0"/>
              <a:t>, per </a:t>
            </a:r>
            <a:r>
              <a:rPr lang="it-IT" u="sng" dirty="0"/>
              <a:t>raccolta</a:t>
            </a:r>
            <a:r>
              <a:rPr lang="it-IT" dirty="0"/>
              <a:t> e l’</a:t>
            </a:r>
            <a:r>
              <a:rPr lang="it-IT" u="sng" dirty="0"/>
              <a:t>analisi</a:t>
            </a:r>
            <a:r>
              <a:rPr lang="it-IT" dirty="0"/>
              <a:t> di i dati relativi al traffico di rete. </a:t>
            </a:r>
          </a:p>
          <a:p>
            <a:r>
              <a:rPr lang="it-IT" dirty="0"/>
              <a:t>Analisi per l’</a:t>
            </a:r>
            <a:r>
              <a:rPr lang="it-IT" u="sng" dirty="0"/>
              <a:t>individuazione di attività sospette e dannose</a:t>
            </a:r>
            <a:r>
              <a:rPr lang="it-IT" dirty="0"/>
              <a:t> riguardanti la rete.</a:t>
            </a:r>
          </a:p>
          <a:p>
            <a:r>
              <a:rPr lang="it-IT" dirty="0"/>
              <a:t>Creazione di </a:t>
            </a:r>
            <a:r>
              <a:rPr lang="it-IT" u="sng" dirty="0"/>
              <a:t>log</a:t>
            </a:r>
            <a:r>
              <a:rPr lang="it-IT" dirty="0"/>
              <a:t> di elevato volume</a:t>
            </a:r>
          </a:p>
          <a:p>
            <a:r>
              <a:rPr lang="it-IT" dirty="0"/>
              <a:t>Analisi </a:t>
            </a:r>
            <a:r>
              <a:rPr lang="it-IT" u="sng" dirty="0"/>
              <a:t>on-line e off-line </a:t>
            </a:r>
            <a:r>
              <a:rPr lang="it-IT" dirty="0"/>
              <a:t>mediante librerie open source, per l’individuazione di possibili minacce</a:t>
            </a:r>
          </a:p>
        </p:txBody>
      </p:sp>
    </p:spTree>
    <p:extLst>
      <p:ext uri="{BB962C8B-B14F-4D97-AF65-F5344CB8AC3E}">
        <p14:creationId xmlns:p14="http://schemas.microsoft.com/office/powerpoint/2010/main" val="424891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8BFCE11E-7319-4319-50A2-BFEC8F731A49}"/>
              </a:ext>
            </a:extLst>
          </p:cNvPr>
          <p:cNvGrpSpPr/>
          <p:nvPr/>
        </p:nvGrpSpPr>
        <p:grpSpPr>
          <a:xfrm>
            <a:off x="3392692" y="2205639"/>
            <a:ext cx="2286000" cy="2677521"/>
            <a:chOff x="1542794" y="3511381"/>
            <a:chExt cx="2286000" cy="2677521"/>
          </a:xfrm>
        </p:grpSpPr>
        <p:pic>
          <p:nvPicPr>
            <p:cNvPr id="4" name="Immagine 3">
              <a:extLst>
                <a:ext uri="{FF2B5EF4-FFF2-40B4-BE49-F238E27FC236}">
                  <a16:creationId xmlns:a16="http://schemas.microsoft.com/office/drawing/2014/main" id="{61C8CC9A-6737-088B-F2C1-0A57BB0AF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794" y="4045777"/>
              <a:ext cx="2286000" cy="2143125"/>
            </a:xfrm>
            <a:prstGeom prst="rect">
              <a:avLst/>
            </a:prstGeom>
          </p:spPr>
        </p:pic>
        <p:sp>
          <p:nvSpPr>
            <p:cNvPr id="12" name="CasellaDiTesto 11">
              <a:extLst>
                <a:ext uri="{FF2B5EF4-FFF2-40B4-BE49-F238E27FC236}">
                  <a16:creationId xmlns:a16="http://schemas.microsoft.com/office/drawing/2014/main" id="{E2FE14D5-54C5-E21A-BBE9-F5F484AE0D7C}"/>
                </a:ext>
              </a:extLst>
            </p:cNvPr>
            <p:cNvSpPr txBox="1"/>
            <p:nvPr/>
          </p:nvSpPr>
          <p:spPr>
            <a:xfrm>
              <a:off x="1854850" y="3511381"/>
              <a:ext cx="1661888" cy="461665"/>
            </a:xfrm>
            <a:prstGeom prst="rect">
              <a:avLst/>
            </a:prstGeom>
            <a:noFill/>
          </p:spPr>
          <p:txBody>
            <a:bodyPr wrap="square" rtlCol="0">
              <a:spAutoFit/>
            </a:bodyPr>
            <a:lstStyle/>
            <a:p>
              <a:pPr algn="ctr"/>
              <a:r>
                <a:rPr lang="it-IT" sz="2400" b="1" dirty="0"/>
                <a:t>Zeek</a:t>
              </a:r>
              <a:endParaRPr lang="en-US" sz="2400" b="1" dirty="0"/>
            </a:p>
          </p:txBody>
        </p:sp>
      </p:grpSp>
      <p:grpSp>
        <p:nvGrpSpPr>
          <p:cNvPr id="15" name="Gruppo 14">
            <a:extLst>
              <a:ext uri="{FF2B5EF4-FFF2-40B4-BE49-F238E27FC236}">
                <a16:creationId xmlns:a16="http://schemas.microsoft.com/office/drawing/2014/main" id="{350383AD-E045-72DD-5D79-0C6418336690}"/>
              </a:ext>
            </a:extLst>
          </p:cNvPr>
          <p:cNvGrpSpPr/>
          <p:nvPr/>
        </p:nvGrpSpPr>
        <p:grpSpPr>
          <a:xfrm>
            <a:off x="6432687" y="2205639"/>
            <a:ext cx="2286000" cy="2726322"/>
            <a:chOff x="6516271" y="3462579"/>
            <a:chExt cx="2286000" cy="2726322"/>
          </a:xfrm>
        </p:grpSpPr>
        <p:pic>
          <p:nvPicPr>
            <p:cNvPr id="7" name="Immagine 6" descr="Immagine che contiene testo, grafica vettoriale&#10;&#10;Descrizione generata automaticamente">
              <a:extLst>
                <a:ext uri="{FF2B5EF4-FFF2-40B4-BE49-F238E27FC236}">
                  <a16:creationId xmlns:a16="http://schemas.microsoft.com/office/drawing/2014/main" id="{AA29D020-F897-BFBE-7F66-A4515E734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71" y="4045776"/>
              <a:ext cx="2286000" cy="2143125"/>
            </a:xfrm>
            <a:prstGeom prst="rect">
              <a:avLst/>
            </a:prstGeom>
          </p:spPr>
        </p:pic>
        <p:sp>
          <p:nvSpPr>
            <p:cNvPr id="13" name="CasellaDiTesto 12">
              <a:extLst>
                <a:ext uri="{FF2B5EF4-FFF2-40B4-BE49-F238E27FC236}">
                  <a16:creationId xmlns:a16="http://schemas.microsoft.com/office/drawing/2014/main" id="{2F811CFB-4B76-6E73-E31E-F97228B1618C}"/>
                </a:ext>
              </a:extLst>
            </p:cNvPr>
            <p:cNvSpPr txBox="1"/>
            <p:nvPr/>
          </p:nvSpPr>
          <p:spPr>
            <a:xfrm>
              <a:off x="6979845" y="3462579"/>
              <a:ext cx="1550127" cy="461665"/>
            </a:xfrm>
            <a:prstGeom prst="rect">
              <a:avLst/>
            </a:prstGeom>
            <a:noFill/>
          </p:spPr>
          <p:txBody>
            <a:bodyPr wrap="square" rtlCol="0">
              <a:spAutoFit/>
            </a:bodyPr>
            <a:lstStyle/>
            <a:p>
              <a:pPr algn="ctr"/>
              <a:r>
                <a:rPr lang="it-IT" sz="2400" b="1" dirty="0"/>
                <a:t>Rita</a:t>
              </a:r>
              <a:endParaRPr lang="en-US" sz="2400" b="1" dirty="0"/>
            </a:p>
          </p:txBody>
        </p:sp>
      </p:grpSp>
      <p:sp>
        <p:nvSpPr>
          <p:cNvPr id="9" name="Titolo 8">
            <a:extLst>
              <a:ext uri="{FF2B5EF4-FFF2-40B4-BE49-F238E27FC236}">
                <a16:creationId xmlns:a16="http://schemas.microsoft.com/office/drawing/2014/main" id="{9CD96589-DA72-89D0-E49A-768DE61E8E77}"/>
              </a:ext>
            </a:extLst>
          </p:cNvPr>
          <p:cNvSpPr>
            <a:spLocks noGrp="1"/>
          </p:cNvSpPr>
          <p:nvPr>
            <p:ph type="title"/>
          </p:nvPr>
        </p:nvSpPr>
        <p:spPr>
          <a:xfrm>
            <a:off x="653143" y="264424"/>
            <a:ext cx="10058400" cy="1450757"/>
          </a:xfrm>
        </p:spPr>
        <p:txBody>
          <a:bodyPr/>
          <a:lstStyle/>
          <a:p>
            <a:r>
              <a:rPr lang="it-IT" dirty="0"/>
              <a:t>Tecnologie Individuate</a:t>
            </a:r>
          </a:p>
        </p:txBody>
      </p:sp>
      <p:sp>
        <p:nvSpPr>
          <p:cNvPr id="18" name="CasellaDiTesto 17">
            <a:extLst>
              <a:ext uri="{FF2B5EF4-FFF2-40B4-BE49-F238E27FC236}">
                <a16:creationId xmlns:a16="http://schemas.microsoft.com/office/drawing/2014/main" id="{29E4D7CB-05B3-8BE4-FF54-1ADCFE3BB13E}"/>
              </a:ext>
            </a:extLst>
          </p:cNvPr>
          <p:cNvSpPr txBox="1"/>
          <p:nvPr/>
        </p:nvSpPr>
        <p:spPr>
          <a:xfrm>
            <a:off x="9139769" y="2012438"/>
            <a:ext cx="2897319" cy="3416320"/>
          </a:xfrm>
          <a:prstGeom prst="rect">
            <a:avLst/>
          </a:prstGeom>
          <a:noFill/>
        </p:spPr>
        <p:txBody>
          <a:bodyPr wrap="square">
            <a:spAutoFit/>
          </a:bodyPr>
          <a:lstStyle/>
          <a:p>
            <a:r>
              <a:rPr lang="it-IT" sz="1800" dirty="0">
                <a:effectLst/>
                <a:latin typeface="NimbusRomNo9L-Regu"/>
                <a:cs typeface="NimbusRomNo9L-Regu"/>
              </a:rPr>
              <a:t>RITA - </a:t>
            </a:r>
            <a:r>
              <a:rPr lang="it-IT" sz="1800" b="1" dirty="0">
                <a:effectLst/>
                <a:latin typeface="NimbusRomNo9L-ReguItal"/>
                <a:cs typeface="NimbusRomNo9L-ReguItal"/>
              </a:rPr>
              <a:t>Real Intelligence </a:t>
            </a:r>
            <a:r>
              <a:rPr lang="it-IT" sz="1800" b="1" dirty="0" err="1">
                <a:effectLst/>
                <a:latin typeface="NimbusRomNo9L-ReguItal"/>
                <a:cs typeface="NimbusRomNo9L-ReguItal"/>
              </a:rPr>
              <a:t>Threat</a:t>
            </a:r>
            <a:r>
              <a:rPr lang="it-IT" sz="1800" b="1" dirty="0">
                <a:effectLst/>
                <a:latin typeface="NimbusRomNo9L-ReguItal"/>
                <a:cs typeface="NimbusRomNo9L-ReguItal"/>
              </a:rPr>
              <a:t> Analytics </a:t>
            </a:r>
            <a:r>
              <a:rPr lang="it-IT" sz="1800" dirty="0">
                <a:effectLst/>
                <a:latin typeface="NimbusRomNo9L-ReguItal"/>
                <a:cs typeface="NimbusRomNo9L-ReguItal"/>
              </a:rPr>
              <a:t>- </a:t>
            </a:r>
            <a:r>
              <a:rPr lang="it-IT" sz="1800" dirty="0">
                <a:effectLst/>
                <a:latin typeface="Arial" panose="020B0604020202020204" pitchFamily="34" charset="0"/>
                <a:ea typeface="NimbusRomNo9L-Regu"/>
                <a:cs typeface="NimbusRomNo9L-Regu"/>
              </a:rPr>
              <a:t>è</a:t>
            </a:r>
            <a:r>
              <a:rPr lang="it-IT" sz="1800" dirty="0">
                <a:effectLst/>
                <a:latin typeface="NimbusRomNo9L-Regu"/>
                <a:cs typeface="NimbusRomNo9L-Regu"/>
              </a:rPr>
              <a:t> sato creato da </a:t>
            </a:r>
            <a:r>
              <a:rPr lang="it-IT" sz="1800" dirty="0">
                <a:effectLst/>
                <a:latin typeface="NimbusRomNo9L-ReguItal"/>
                <a:cs typeface="NimbusRomNo9L-ReguItal"/>
              </a:rPr>
              <a:t>Black Hills Information Security, </a:t>
            </a:r>
            <a:r>
              <a:rPr lang="it-IT" dirty="0">
                <a:latin typeface="NimbusRomNo9L-Regu"/>
                <a:cs typeface="NimbusRomNo9L-ReguItal"/>
              </a:rPr>
              <a:t>fondata</a:t>
            </a:r>
            <a:r>
              <a:rPr lang="it-IT" sz="1800" dirty="0">
                <a:effectLst/>
                <a:latin typeface="NimbusRomNo9L-Regu"/>
                <a:cs typeface="NimbusRomNo9L-Regu"/>
              </a:rPr>
              <a:t> nel 2016 da John Strand, dopo il decesso della madre RITA Strand, dalla quale deriva il nome. Nasce con l’obiettivo di creare un nuovo approccio nell’analisi delle possibili minacce, ossia di fare "Hunt </a:t>
            </a:r>
            <a:r>
              <a:rPr lang="it-IT" sz="1800" dirty="0" err="1">
                <a:effectLst/>
                <a:latin typeface="NimbusRomNo9L-Regu"/>
                <a:cs typeface="NimbusRomNo9L-Regu"/>
              </a:rPr>
              <a:t>teaming</a:t>
            </a:r>
            <a:r>
              <a:rPr lang="it-IT" sz="1800" dirty="0">
                <a:effectLst/>
                <a:latin typeface="NimbusRomNo9L-Regu"/>
                <a:cs typeface="NimbusRomNo9L-Regu"/>
              </a:rPr>
              <a:t>", </a:t>
            </a:r>
            <a:endParaRPr lang="it-IT" dirty="0"/>
          </a:p>
        </p:txBody>
      </p:sp>
      <p:sp>
        <p:nvSpPr>
          <p:cNvPr id="20" name="CasellaDiTesto 19">
            <a:extLst>
              <a:ext uri="{FF2B5EF4-FFF2-40B4-BE49-F238E27FC236}">
                <a16:creationId xmlns:a16="http://schemas.microsoft.com/office/drawing/2014/main" id="{7DFF2461-0841-7383-2ED8-6EA29D6590D8}"/>
              </a:ext>
            </a:extLst>
          </p:cNvPr>
          <p:cNvSpPr txBox="1"/>
          <p:nvPr/>
        </p:nvSpPr>
        <p:spPr>
          <a:xfrm>
            <a:off x="352697" y="2012438"/>
            <a:ext cx="3274423" cy="3416320"/>
          </a:xfrm>
          <a:prstGeom prst="rect">
            <a:avLst/>
          </a:prstGeom>
          <a:noFill/>
        </p:spPr>
        <p:txBody>
          <a:bodyPr wrap="square">
            <a:spAutoFit/>
          </a:bodyPr>
          <a:lstStyle/>
          <a:p>
            <a:r>
              <a:rPr lang="it-IT" dirty="0"/>
              <a:t>Sviluppo iniziato negli anni ’90 da </a:t>
            </a:r>
            <a:r>
              <a:rPr lang="it-IT" dirty="0" err="1"/>
              <a:t>Vern</a:t>
            </a:r>
            <a:r>
              <a:rPr lang="it-IT" dirty="0"/>
              <a:t> </a:t>
            </a:r>
            <a:r>
              <a:rPr lang="it-IT" dirty="0" err="1"/>
              <a:t>Paxson</a:t>
            </a:r>
            <a:r>
              <a:rPr lang="it-IT" dirty="0"/>
              <a:t>, presso la Lawrence Berkeley National </a:t>
            </a:r>
            <a:r>
              <a:rPr lang="it-IT" dirty="0" err="1"/>
              <a:t>Laboratory</a:t>
            </a:r>
            <a:r>
              <a:rPr lang="it-IT" dirty="0"/>
              <a:t> (LBNL), con il nome di </a:t>
            </a:r>
            <a:r>
              <a:rPr lang="it-IT" dirty="0" err="1"/>
              <a:t>di</a:t>
            </a:r>
            <a:r>
              <a:rPr lang="it-IT" dirty="0"/>
              <a:t> "Bro" in omaggio a George Orwell.</a:t>
            </a:r>
          </a:p>
          <a:p>
            <a:r>
              <a:rPr lang="it-IT" dirty="0"/>
              <a:t>Supportato da numerosi istituti il National Science Foundation (NSF) e National Center for Supercomputing Applications (NCSA). Nel 2018 è stato introdotto il nome "</a:t>
            </a:r>
            <a:r>
              <a:rPr lang="it-IT" dirty="0" err="1"/>
              <a:t>Zeek</a:t>
            </a:r>
            <a:r>
              <a:rPr lang="it-IT" dirty="0"/>
              <a:t>".</a:t>
            </a:r>
          </a:p>
        </p:txBody>
      </p:sp>
    </p:spTree>
    <p:extLst>
      <p:ext uri="{BB962C8B-B14F-4D97-AF65-F5344CB8AC3E}">
        <p14:creationId xmlns:p14="http://schemas.microsoft.com/office/powerpoint/2010/main" val="2078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213316" y="45710"/>
            <a:ext cx="5973686" cy="1325563"/>
          </a:xfrm>
        </p:spPr>
        <p:txBody>
          <a:bodyPr>
            <a:normAutofit/>
          </a:bodyPr>
          <a:lstStyle/>
          <a:p>
            <a:pPr algn="ctr"/>
            <a:r>
              <a:rPr lang="it-IT" sz="3100" b="1" dirty="0">
                <a:latin typeface="Arial Black" panose="020B0A04020102020204" pitchFamily="34" charset="0"/>
              </a:rPr>
              <a:t>Architettura di Zeek</a:t>
            </a:r>
            <a:br>
              <a:rPr lang="en-US" sz="4000" b="1" dirty="0"/>
            </a:br>
            <a:endParaRPr lang="en-US" sz="4000" dirty="0">
              <a:latin typeface="Arial Black" panose="020B0A04020102020204" pitchFamily="34" charset="0"/>
              <a:cs typeface="Aharoni" panose="02010803020104030203" pitchFamily="2" charset="-79"/>
            </a:endParaRPr>
          </a:p>
        </p:txBody>
      </p:sp>
      <p:sp>
        <p:nvSpPr>
          <p:cNvPr id="5" name="Elaborazione alternativa 4">
            <a:extLst>
              <a:ext uri="{FF2B5EF4-FFF2-40B4-BE49-F238E27FC236}">
                <a16:creationId xmlns:a16="http://schemas.microsoft.com/office/drawing/2014/main" id="{7014280D-C689-521F-8CD6-DA47C55E45F9}"/>
              </a:ext>
            </a:extLst>
          </p:cNvPr>
          <p:cNvSpPr/>
          <p:nvPr/>
        </p:nvSpPr>
        <p:spPr>
          <a:xfrm>
            <a:off x="1806634" y="5339957"/>
            <a:ext cx="2738846" cy="731520"/>
          </a:xfrm>
          <a:prstGeom prst="flowChartAlternateProcess">
            <a:avLst/>
          </a:prstGeom>
          <a:solidFill>
            <a:srgbClr val="BCCAE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Network</a:t>
            </a:r>
            <a:endParaRPr lang="en-US" sz="2800" b="1" dirty="0">
              <a:solidFill>
                <a:schemeClr val="tx1"/>
              </a:solidFill>
            </a:endParaRPr>
          </a:p>
        </p:txBody>
      </p:sp>
      <p:grpSp>
        <p:nvGrpSpPr>
          <p:cNvPr id="29" name="Gruppo 28">
            <a:extLst>
              <a:ext uri="{FF2B5EF4-FFF2-40B4-BE49-F238E27FC236}">
                <a16:creationId xmlns:a16="http://schemas.microsoft.com/office/drawing/2014/main" id="{F6BE9884-2EC2-96D8-698E-7987C73027E2}"/>
              </a:ext>
            </a:extLst>
          </p:cNvPr>
          <p:cNvGrpSpPr/>
          <p:nvPr/>
        </p:nvGrpSpPr>
        <p:grpSpPr>
          <a:xfrm>
            <a:off x="1581545" y="3530516"/>
            <a:ext cx="3189023" cy="1809441"/>
            <a:chOff x="853415" y="3616702"/>
            <a:chExt cx="3189023" cy="1809441"/>
          </a:xfrm>
        </p:grpSpPr>
        <p:cxnSp>
          <p:nvCxnSpPr>
            <p:cNvPr id="10" name="Connettore 2 9">
              <a:extLst>
                <a:ext uri="{FF2B5EF4-FFF2-40B4-BE49-F238E27FC236}">
                  <a16:creationId xmlns:a16="http://schemas.microsoft.com/office/drawing/2014/main" id="{8A9C11D8-0578-ED03-0A61-E64BA8CEC3F6}"/>
                </a:ext>
              </a:extLst>
            </p:cNvPr>
            <p:cNvCxnSpPr>
              <a:cxnSpLocks/>
              <a:stCxn id="5" idx="0"/>
              <a:endCxn id="13" idx="2"/>
            </p:cNvCxnSpPr>
            <p:nvPr/>
          </p:nvCxnSpPr>
          <p:spPr>
            <a:xfrm flipV="1">
              <a:off x="2447927" y="4759702"/>
              <a:ext cx="0" cy="66644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94827AD7-ABEF-C070-BD01-F2C649B257F6}"/>
                </a:ext>
              </a:extLst>
            </p:cNvPr>
            <p:cNvSpPr txBox="1"/>
            <p:nvPr/>
          </p:nvSpPr>
          <p:spPr>
            <a:xfrm>
              <a:off x="1543057" y="4880729"/>
              <a:ext cx="904870" cy="369332"/>
            </a:xfrm>
            <a:prstGeom prst="rect">
              <a:avLst/>
            </a:prstGeom>
            <a:noFill/>
          </p:spPr>
          <p:txBody>
            <a:bodyPr wrap="square" rtlCol="0">
              <a:spAutoFit/>
            </a:bodyPr>
            <a:lstStyle/>
            <a:p>
              <a:r>
                <a:rPr lang="it-IT" b="1" dirty="0" err="1"/>
                <a:t>Packets</a:t>
              </a:r>
              <a:endParaRPr lang="en-US" b="1" dirty="0"/>
            </a:p>
          </p:txBody>
        </p:sp>
        <p:sp>
          <p:nvSpPr>
            <p:cNvPr id="13" name="Elaborazione alternativa 12">
              <a:extLst>
                <a:ext uri="{FF2B5EF4-FFF2-40B4-BE49-F238E27FC236}">
                  <a16:creationId xmlns:a16="http://schemas.microsoft.com/office/drawing/2014/main" id="{69000000-0321-1BCC-A5CC-315660BD0CA0}"/>
                </a:ext>
              </a:extLst>
            </p:cNvPr>
            <p:cNvSpPr/>
            <p:nvPr/>
          </p:nvSpPr>
          <p:spPr>
            <a:xfrm>
              <a:off x="853415" y="3616702"/>
              <a:ext cx="3189023" cy="1143000"/>
            </a:xfrm>
            <a:prstGeom prst="flowChartAlternateProcess">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Event Engine</a:t>
              </a:r>
              <a:endParaRPr lang="en-US" sz="2800" b="1" dirty="0">
                <a:solidFill>
                  <a:schemeClr val="tx1"/>
                </a:solidFill>
              </a:endParaRPr>
            </a:p>
          </p:txBody>
        </p:sp>
      </p:grpSp>
      <p:grpSp>
        <p:nvGrpSpPr>
          <p:cNvPr id="30" name="Gruppo 29">
            <a:extLst>
              <a:ext uri="{FF2B5EF4-FFF2-40B4-BE49-F238E27FC236}">
                <a16:creationId xmlns:a16="http://schemas.microsoft.com/office/drawing/2014/main" id="{4C087124-0846-2CE3-2389-F7D719D26E58}"/>
              </a:ext>
            </a:extLst>
          </p:cNvPr>
          <p:cNvGrpSpPr/>
          <p:nvPr/>
        </p:nvGrpSpPr>
        <p:grpSpPr>
          <a:xfrm>
            <a:off x="1581545" y="890033"/>
            <a:ext cx="3189024" cy="2640483"/>
            <a:chOff x="853414" y="871622"/>
            <a:chExt cx="3189024" cy="2640483"/>
          </a:xfrm>
          <a:solidFill>
            <a:schemeClr val="accent5">
              <a:lumMod val="20000"/>
              <a:lumOff val="80000"/>
            </a:schemeClr>
          </a:solidFill>
        </p:grpSpPr>
        <p:sp>
          <p:nvSpPr>
            <p:cNvPr id="14" name="Elaborazione alternativa 13">
              <a:extLst>
                <a:ext uri="{FF2B5EF4-FFF2-40B4-BE49-F238E27FC236}">
                  <a16:creationId xmlns:a16="http://schemas.microsoft.com/office/drawing/2014/main" id="{DAE1CCE8-A0EC-1FE4-C186-BE10CEE86F1A}"/>
                </a:ext>
              </a:extLst>
            </p:cNvPr>
            <p:cNvSpPr/>
            <p:nvPr/>
          </p:nvSpPr>
          <p:spPr>
            <a:xfrm>
              <a:off x="853414" y="1741289"/>
              <a:ext cx="3189024" cy="1143000"/>
            </a:xfrm>
            <a:prstGeom prst="flowChartAlternateProcess">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Policy Script Interpreter</a:t>
              </a:r>
              <a:endParaRPr lang="en-US" sz="2800" b="1" dirty="0">
                <a:solidFill>
                  <a:schemeClr val="tx1"/>
                </a:solidFill>
              </a:endParaRPr>
            </a:p>
          </p:txBody>
        </p:sp>
        <p:cxnSp>
          <p:nvCxnSpPr>
            <p:cNvPr id="15" name="Connettore 2 14">
              <a:extLst>
                <a:ext uri="{FF2B5EF4-FFF2-40B4-BE49-F238E27FC236}">
                  <a16:creationId xmlns:a16="http://schemas.microsoft.com/office/drawing/2014/main" id="{6532907D-6D75-202F-3F58-1FA45C4BFEED}"/>
                </a:ext>
              </a:extLst>
            </p:cNvPr>
            <p:cNvCxnSpPr>
              <a:cxnSpLocks/>
              <a:stCxn id="13" idx="0"/>
              <a:endCxn id="14" idx="2"/>
            </p:cNvCxnSpPr>
            <p:nvPr/>
          </p:nvCxnSpPr>
          <p:spPr>
            <a:xfrm flipV="1">
              <a:off x="2447926" y="2884289"/>
              <a:ext cx="0" cy="627816"/>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02A9142A-009F-7C46-D417-4B0F85BF4A13}"/>
                </a:ext>
              </a:extLst>
            </p:cNvPr>
            <p:cNvSpPr txBox="1"/>
            <p:nvPr/>
          </p:nvSpPr>
          <p:spPr>
            <a:xfrm>
              <a:off x="1533525" y="3065830"/>
              <a:ext cx="904870" cy="369332"/>
            </a:xfrm>
            <a:prstGeom prst="rect">
              <a:avLst/>
            </a:prstGeom>
            <a:grpFill/>
          </p:spPr>
          <p:txBody>
            <a:bodyPr wrap="square" rtlCol="0">
              <a:spAutoFit/>
            </a:bodyPr>
            <a:lstStyle/>
            <a:p>
              <a:r>
                <a:rPr lang="it-IT" b="1" dirty="0"/>
                <a:t>Events</a:t>
              </a:r>
              <a:endParaRPr lang="en-US" b="1" dirty="0"/>
            </a:p>
          </p:txBody>
        </p:sp>
        <p:cxnSp>
          <p:nvCxnSpPr>
            <p:cNvPr id="25" name="Connettore 2 24">
              <a:extLst>
                <a:ext uri="{FF2B5EF4-FFF2-40B4-BE49-F238E27FC236}">
                  <a16:creationId xmlns:a16="http://schemas.microsoft.com/office/drawing/2014/main" id="{01D362D5-C1F9-140E-D0BB-B64E55DA8998}"/>
                </a:ext>
              </a:extLst>
            </p:cNvPr>
            <p:cNvCxnSpPr>
              <a:cxnSpLocks/>
            </p:cNvCxnSpPr>
            <p:nvPr/>
          </p:nvCxnSpPr>
          <p:spPr>
            <a:xfrm flipV="1">
              <a:off x="2438395" y="887849"/>
              <a:ext cx="0" cy="85344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285CF142-700F-CA40-8113-BAC8412CA8CD}"/>
                </a:ext>
              </a:extLst>
            </p:cNvPr>
            <p:cNvSpPr txBox="1"/>
            <p:nvPr/>
          </p:nvSpPr>
          <p:spPr>
            <a:xfrm>
              <a:off x="1533525" y="1129903"/>
              <a:ext cx="904870" cy="369332"/>
            </a:xfrm>
            <a:prstGeom prst="rect">
              <a:avLst/>
            </a:prstGeom>
            <a:grpFill/>
          </p:spPr>
          <p:txBody>
            <a:bodyPr wrap="square" rtlCol="0">
              <a:spAutoFit/>
            </a:bodyPr>
            <a:lstStyle/>
            <a:p>
              <a:r>
                <a:rPr lang="it-IT" b="1" dirty="0"/>
                <a:t>Logs</a:t>
              </a:r>
              <a:endParaRPr lang="en-US" b="1" dirty="0"/>
            </a:p>
          </p:txBody>
        </p:sp>
        <p:cxnSp>
          <p:nvCxnSpPr>
            <p:cNvPr id="27" name="Connettore 2 26">
              <a:extLst>
                <a:ext uri="{FF2B5EF4-FFF2-40B4-BE49-F238E27FC236}">
                  <a16:creationId xmlns:a16="http://schemas.microsoft.com/office/drawing/2014/main" id="{49D3DF17-89ED-8BE8-74A6-93B1646A592D}"/>
                </a:ext>
              </a:extLst>
            </p:cNvPr>
            <p:cNvCxnSpPr>
              <a:cxnSpLocks/>
            </p:cNvCxnSpPr>
            <p:nvPr/>
          </p:nvCxnSpPr>
          <p:spPr>
            <a:xfrm flipV="1">
              <a:off x="2600327" y="871622"/>
              <a:ext cx="0" cy="853440"/>
            </a:xfrm>
            <a:prstGeom prst="straightConnector1">
              <a:avLst/>
            </a:prstGeom>
            <a:grp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75A821A4-DB3A-2295-549C-48B0D6043DDE}"/>
                </a:ext>
              </a:extLst>
            </p:cNvPr>
            <p:cNvSpPr txBox="1"/>
            <p:nvPr/>
          </p:nvSpPr>
          <p:spPr>
            <a:xfrm>
              <a:off x="2686386" y="1133872"/>
              <a:ext cx="1336990" cy="369332"/>
            </a:xfrm>
            <a:prstGeom prst="rect">
              <a:avLst/>
            </a:prstGeom>
            <a:grpFill/>
          </p:spPr>
          <p:txBody>
            <a:bodyPr wrap="square" rtlCol="0">
              <a:spAutoFit/>
            </a:bodyPr>
            <a:lstStyle/>
            <a:p>
              <a:r>
                <a:rPr lang="it-IT" b="1" dirty="0"/>
                <a:t>Notification</a:t>
              </a:r>
              <a:endParaRPr lang="en-US" b="1" dirty="0"/>
            </a:p>
          </p:txBody>
        </p:sp>
      </p:grpSp>
      <p:sp>
        <p:nvSpPr>
          <p:cNvPr id="19" name="CasellaDiTesto 18">
            <a:extLst>
              <a:ext uri="{FF2B5EF4-FFF2-40B4-BE49-F238E27FC236}">
                <a16:creationId xmlns:a16="http://schemas.microsoft.com/office/drawing/2014/main" id="{9E3B321B-7304-29E4-A01B-21AB1401F2D5}"/>
              </a:ext>
            </a:extLst>
          </p:cNvPr>
          <p:cNvSpPr txBox="1"/>
          <p:nvPr/>
        </p:nvSpPr>
        <p:spPr>
          <a:xfrm>
            <a:off x="5082486" y="3429000"/>
            <a:ext cx="6793454" cy="1200329"/>
          </a:xfrm>
          <a:prstGeom prst="rect">
            <a:avLst/>
          </a:prstGeom>
          <a:solidFill>
            <a:schemeClr val="accent1">
              <a:lumMod val="20000"/>
              <a:lumOff val="80000"/>
            </a:schemeClr>
          </a:solidFill>
        </p:spPr>
        <p:txBody>
          <a:bodyPr wrap="square">
            <a:spAutoFit/>
          </a:bodyPr>
          <a:lstStyle/>
          <a:p>
            <a:r>
              <a:rPr lang="it-IT" dirty="0"/>
              <a:t>Riceve i pacchetti attraverso l’interfaccia di rete e li riduce in un flusso corrispondente di "eventi" più complessi e ricchi di informazione. L’Event Engine include altri sottocomponenti: </a:t>
            </a:r>
            <a:r>
              <a:rPr lang="it-IT" b="1" dirty="0"/>
              <a:t>Input sources</a:t>
            </a:r>
            <a:r>
              <a:rPr lang="it-IT" dirty="0"/>
              <a:t>,  </a:t>
            </a:r>
            <a:r>
              <a:rPr lang="it-IT" b="1" dirty="0" err="1"/>
              <a:t>Packet</a:t>
            </a:r>
            <a:r>
              <a:rPr lang="it-IT" b="1" dirty="0"/>
              <a:t> </a:t>
            </a:r>
            <a:r>
              <a:rPr lang="it-IT" b="1" dirty="0" err="1"/>
              <a:t>analysis</a:t>
            </a:r>
            <a:r>
              <a:rPr lang="it-IT" dirty="0"/>
              <a:t>, </a:t>
            </a:r>
            <a:r>
              <a:rPr lang="it-IT" b="1" dirty="0"/>
              <a:t>Session Analysis</a:t>
            </a:r>
            <a:r>
              <a:rPr lang="it-IT" dirty="0"/>
              <a:t>, e il </a:t>
            </a:r>
            <a:r>
              <a:rPr lang="it-IT" b="1" dirty="0"/>
              <a:t>File Analysis</a:t>
            </a:r>
            <a:r>
              <a:rPr lang="it-IT" dirty="0"/>
              <a:t>.</a:t>
            </a:r>
          </a:p>
        </p:txBody>
      </p:sp>
      <p:sp>
        <p:nvSpPr>
          <p:cNvPr id="22" name="CasellaDiTesto 21">
            <a:extLst>
              <a:ext uri="{FF2B5EF4-FFF2-40B4-BE49-F238E27FC236}">
                <a16:creationId xmlns:a16="http://schemas.microsoft.com/office/drawing/2014/main" id="{563075A5-5D42-0D96-529A-3E029C466174}"/>
              </a:ext>
            </a:extLst>
          </p:cNvPr>
          <p:cNvSpPr txBox="1"/>
          <p:nvPr/>
        </p:nvSpPr>
        <p:spPr>
          <a:xfrm>
            <a:off x="8371179" y="149093"/>
            <a:ext cx="3746861" cy="923330"/>
          </a:xfrm>
          <a:prstGeom prst="rect">
            <a:avLst/>
          </a:prstGeom>
          <a:solidFill>
            <a:schemeClr val="accent4">
              <a:lumMod val="20000"/>
              <a:lumOff val="80000"/>
            </a:schemeClr>
          </a:solidFill>
        </p:spPr>
        <p:txBody>
          <a:bodyPr wrap="square">
            <a:spAutoFit/>
          </a:bodyPr>
          <a:lstStyle/>
          <a:p>
            <a:r>
              <a:rPr lang="it-IT" dirty="0"/>
              <a:t>L’architettura ad alto livello è semplice, anche se include una certa complessità</a:t>
            </a:r>
          </a:p>
        </p:txBody>
      </p:sp>
      <p:sp>
        <p:nvSpPr>
          <p:cNvPr id="24" name="CasellaDiTesto 23">
            <a:extLst>
              <a:ext uri="{FF2B5EF4-FFF2-40B4-BE49-F238E27FC236}">
                <a16:creationId xmlns:a16="http://schemas.microsoft.com/office/drawing/2014/main" id="{7FB1EA8F-A392-4FB8-A6D9-A58C8EA609D6}"/>
              </a:ext>
            </a:extLst>
          </p:cNvPr>
          <p:cNvSpPr txBox="1"/>
          <p:nvPr/>
        </p:nvSpPr>
        <p:spPr>
          <a:xfrm>
            <a:off x="5082486" y="1773626"/>
            <a:ext cx="6793454" cy="1027461"/>
          </a:xfrm>
          <a:prstGeom prst="rect">
            <a:avLst/>
          </a:prstGeom>
          <a:solidFill>
            <a:schemeClr val="accent5">
              <a:lumMod val="20000"/>
              <a:lumOff val="80000"/>
            </a:schemeClr>
          </a:solidFill>
        </p:spPr>
        <p:txBody>
          <a:bodyPr wrap="square">
            <a:spAutoFit/>
          </a:bodyPr>
          <a:lstStyle/>
          <a:p>
            <a:pPr>
              <a:lnSpc>
                <a:spcPct val="115000"/>
              </a:lnSpc>
            </a:pPr>
            <a:r>
              <a:rPr lang="it-IT" dirty="0">
                <a:latin typeface="NimbusRomNo9L-Regu"/>
                <a:ea typeface="Arial" panose="020B0604020202020204" pitchFamily="34" charset="0"/>
                <a:cs typeface="NimbusRomNo9L-Regu"/>
              </a:rPr>
              <a:t>G</a:t>
            </a:r>
            <a:r>
              <a:rPr lang="it-IT" sz="1800" dirty="0">
                <a:effectLst/>
                <a:latin typeface="NimbusRomNo9L-Regu"/>
                <a:ea typeface="Arial" panose="020B0604020202020204" pitchFamily="34" charset="0"/>
                <a:cs typeface="NimbusRomNo9L-Regu"/>
              </a:rPr>
              <a:t>estisce gli eventi ricevuti dall</a:t>
            </a:r>
            <a:r>
              <a:rPr lang="it-IT" sz="1800" dirty="0">
                <a:effectLst/>
                <a:latin typeface="NimbusRomNo9L-Regu"/>
                <a:ea typeface="NimbusRomNo9L-Regu"/>
                <a:cs typeface="NimbusRomNo9L-Regu"/>
              </a:rPr>
              <a:t>’</a:t>
            </a:r>
            <a:r>
              <a:rPr lang="it-IT" sz="1800" dirty="0">
                <a:effectLst/>
                <a:latin typeface="NimbusRomNo9L-Regu"/>
                <a:ea typeface="Arial" panose="020B0604020202020204" pitchFamily="34" charset="0"/>
                <a:cs typeface="NimbusRomNo9L-Regu"/>
              </a:rPr>
              <a:t>Event Engine tramite un linguaggio di scripting creato appositamente per </a:t>
            </a:r>
            <a:r>
              <a:rPr lang="it-IT" sz="1800" dirty="0" err="1">
                <a:effectLst/>
                <a:latin typeface="NimbusRomNo9L-Regu"/>
                <a:ea typeface="Arial" panose="020B0604020202020204" pitchFamily="34" charset="0"/>
                <a:cs typeface="NimbusRomNo9L-Regu"/>
              </a:rPr>
              <a:t>Zeek</a:t>
            </a:r>
            <a:r>
              <a:rPr lang="it-IT" sz="1800" dirty="0">
                <a:effectLst/>
                <a:latin typeface="NimbusRomNo9L-Regu"/>
                <a:ea typeface="Arial" panose="020B0604020202020204" pitchFamily="34" charset="0"/>
                <a:cs typeface="NimbusRomNo9L-Regu"/>
              </a:rPr>
              <a:t>. Tramite lo Script Interpreter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possibile ricevere qualsiasi dato dalla rete, creare log ed analizzarli.</a:t>
            </a:r>
            <a:endParaRPr lang="it-IT"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483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8A111-A041-0940-53A3-E56735EE51AA}"/>
              </a:ext>
            </a:extLst>
          </p:cNvPr>
          <p:cNvSpPr>
            <a:spLocks noGrp="1"/>
          </p:cNvSpPr>
          <p:nvPr>
            <p:ph type="title"/>
          </p:nvPr>
        </p:nvSpPr>
        <p:spPr/>
        <p:txBody>
          <a:bodyPr/>
          <a:lstStyle/>
          <a:p>
            <a:r>
              <a:rPr lang="it-IT" dirty="0"/>
              <a:t>Principali log di </a:t>
            </a:r>
            <a:r>
              <a:rPr lang="it-IT" dirty="0" err="1"/>
              <a:t>Zeek</a:t>
            </a:r>
            <a:endParaRPr lang="it-IT" dirty="0"/>
          </a:p>
        </p:txBody>
      </p:sp>
      <p:sp>
        <p:nvSpPr>
          <p:cNvPr id="4" name="CasellaDiTesto 3">
            <a:extLst>
              <a:ext uri="{FF2B5EF4-FFF2-40B4-BE49-F238E27FC236}">
                <a16:creationId xmlns:a16="http://schemas.microsoft.com/office/drawing/2014/main" id="{984443CF-37F8-7088-56AC-43AC984E512E}"/>
              </a:ext>
            </a:extLst>
          </p:cNvPr>
          <p:cNvSpPr txBox="1"/>
          <p:nvPr/>
        </p:nvSpPr>
        <p:spPr>
          <a:xfrm>
            <a:off x="143551" y="1737360"/>
            <a:ext cx="11965858" cy="6262227"/>
          </a:xfrm>
          <a:prstGeom prst="rect">
            <a:avLst/>
          </a:prstGeom>
          <a:noFill/>
        </p:spPr>
        <p:txBody>
          <a:bodyPr wrap="square">
            <a:spAutoFit/>
          </a:bodyPr>
          <a:lstStyle/>
          <a:p>
            <a:pPr>
              <a:lnSpc>
                <a:spcPct val="115000"/>
              </a:lnSpc>
            </a:pPr>
            <a:r>
              <a:rPr lang="it-IT" sz="1800" b="1" dirty="0">
                <a:effectLst/>
                <a:latin typeface="NimbusRomNo9L-Medi"/>
                <a:ea typeface="Arial" panose="020B0604020202020204" pitchFamily="34" charset="0"/>
                <a:cs typeface="NimbusRomNo9L-Medi"/>
              </a:rPr>
              <a:t>1. conn.log</a:t>
            </a:r>
            <a:r>
              <a:rPr lang="it-IT" sz="1600" b="1" dirty="0">
                <a:latin typeface="Arial" panose="020B0604020202020204" pitchFamily="34" charset="0"/>
                <a:ea typeface="Arial" panose="020B0604020202020204" pitchFamily="34" charset="0"/>
                <a:cs typeface="NimbusRomNo9L-Medi"/>
              </a:rPr>
              <a:t> -</a:t>
            </a:r>
            <a:r>
              <a:rPr lang="it-IT" sz="1600" b="1" dirty="0">
                <a:latin typeface="Arial" panose="020B0604020202020204" pitchFamily="34" charset="0"/>
                <a:ea typeface="Arial" panose="020B0604020202020204" pitchFamily="34" charset="0"/>
              </a:rPr>
              <a:t> </a:t>
            </a:r>
            <a:r>
              <a:rPr lang="it-IT" dirty="0">
                <a:latin typeface="NimbusRomNo9L-Regu"/>
                <a:ea typeface="Arial" panose="020B0604020202020204" pitchFamily="34" charset="0"/>
              </a:rPr>
              <a:t>È </a:t>
            </a:r>
            <a:r>
              <a:rPr lang="it-IT" sz="1800" dirty="0">
                <a:effectLst/>
                <a:latin typeface="NimbusRomNo9L-Regu"/>
                <a:ea typeface="Arial" panose="020B0604020202020204" pitchFamily="34" charset="0"/>
                <a:cs typeface="NimbusRomNo9L-Regu"/>
              </a:rPr>
              <a:t> uno dei pi</a:t>
            </a:r>
            <a:r>
              <a:rPr lang="it-IT" sz="1800" dirty="0">
                <a:effectLst/>
                <a:latin typeface="NimbusRomNo9L-Regu"/>
                <a:ea typeface="NimbusRomNo9L-Regu"/>
                <a:cs typeface="NimbusRomNo9L-Regu"/>
              </a:rPr>
              <a:t>ù</a:t>
            </a:r>
            <a:r>
              <a:rPr lang="it-IT" sz="1800" dirty="0">
                <a:effectLst/>
                <a:latin typeface="NimbusRomNo9L-Regu"/>
                <a:ea typeface="Arial" panose="020B0604020202020204" pitchFamily="34" charset="0"/>
                <a:cs typeface="NimbusRomNo9L-Regu"/>
              </a:rPr>
              <a:t> importanti, traccia sia i protocolli orientati alla connessione, come il </a:t>
            </a:r>
            <a:r>
              <a:rPr lang="it-IT" sz="1800" dirty="0">
                <a:effectLst/>
                <a:latin typeface="NimbusRomNo9L-Medi"/>
                <a:ea typeface="Arial" panose="020B0604020202020204" pitchFamily="34" charset="0"/>
                <a:cs typeface="NimbusRomNo9L-Medi"/>
              </a:rPr>
              <a:t>TCP</a:t>
            </a:r>
            <a:r>
              <a:rPr lang="it-IT" sz="1800" dirty="0">
                <a:effectLst/>
                <a:latin typeface="NimbusRomNo9L-Regu"/>
                <a:ea typeface="Arial" panose="020B0604020202020204" pitchFamily="34" charset="0"/>
                <a:cs typeface="NimbusRomNo9L-Regu"/>
              </a:rPr>
              <a:t>, sia quelli </a:t>
            </a:r>
            <a:r>
              <a:rPr lang="it-IT" sz="1800" dirty="0" err="1">
                <a:effectLst/>
                <a:latin typeface="NimbusRomNo9L-Regu"/>
                <a:ea typeface="Arial" panose="020B0604020202020204" pitchFamily="34" charset="0"/>
                <a:cs typeface="NimbusRomNo9L-Regu"/>
              </a:rPr>
              <a:t>connectionless</a:t>
            </a:r>
            <a:r>
              <a:rPr lang="it-IT" sz="1800" dirty="0">
                <a:effectLst/>
                <a:latin typeface="NimbusRomNo9L-Regu"/>
                <a:ea typeface="Arial" panose="020B0604020202020204" pitchFamily="34" charset="0"/>
                <a:cs typeface="NimbusRomNo9L-Regu"/>
              </a:rPr>
              <a:t>, co</a:t>
            </a:r>
            <a:r>
              <a:rPr lang="it-IT" dirty="0">
                <a:latin typeface="NimbusRomNo9L-Regu"/>
                <a:ea typeface="Arial" panose="020B0604020202020204" pitchFamily="34" charset="0"/>
                <a:cs typeface="NimbusRomNo9L-Regu"/>
              </a:rPr>
              <a:t>me l’UDP</a:t>
            </a:r>
            <a:endParaRPr lang="it-IT" sz="1600" dirty="0">
              <a:effectLst/>
              <a:latin typeface="Arial" panose="020B0604020202020204" pitchFamily="34" charset="0"/>
              <a:ea typeface="Arial" panose="020B0604020202020204" pitchFamily="34" charset="0"/>
            </a:endParaRPr>
          </a:p>
          <a:p>
            <a:pPr>
              <a:lnSpc>
                <a:spcPct val="115000"/>
              </a:lnSpc>
            </a:pPr>
            <a:r>
              <a:rPr lang="it-IT" sz="1800" b="1" dirty="0">
                <a:effectLst/>
                <a:latin typeface="NimbusRomNo9L-Medi"/>
                <a:ea typeface="Arial" panose="020B0604020202020204" pitchFamily="34" charset="0"/>
                <a:cs typeface="NimbusRomNo9L-Medi"/>
              </a:rPr>
              <a:t>2. dns.log</a:t>
            </a:r>
            <a:r>
              <a:rPr lang="it-IT" sz="1600" b="1" dirty="0">
                <a:latin typeface="Arial" panose="020B0604020202020204" pitchFamily="34" charset="0"/>
                <a:ea typeface="Arial" panose="020B0604020202020204" pitchFamily="34" charset="0"/>
                <a:cs typeface="NimbusRomNo9L-Medi"/>
              </a:rPr>
              <a:t> -</a:t>
            </a:r>
            <a:r>
              <a:rPr lang="it-IT" sz="1600" b="1" dirty="0">
                <a:latin typeface="Arial" panose="020B0604020202020204" pitchFamily="34" charset="0"/>
                <a:ea typeface="Arial" panose="020B0604020202020204" pitchFamily="34" charset="0"/>
              </a:rPr>
              <a:t> </a:t>
            </a:r>
            <a:r>
              <a:rPr lang="it-IT" dirty="0">
                <a:latin typeface="NimbusRomNo9L-Medi"/>
                <a:ea typeface="Arial" panose="020B0604020202020204" pitchFamily="34" charset="0"/>
              </a:rPr>
              <a:t>S</a:t>
            </a:r>
            <a:r>
              <a:rPr lang="it-IT" sz="1800" dirty="0">
                <a:effectLst/>
                <a:latin typeface="NimbusRomNo9L-Medi"/>
                <a:ea typeface="Arial" panose="020B0604020202020204" pitchFamily="34" charset="0"/>
                <a:cs typeface="NimbusRomNo9L-Medi"/>
              </a:rPr>
              <a:t>i riferisce allo scambio di traffico con il sistema DNS.</a:t>
            </a:r>
            <a:endParaRPr lang="it-IT" sz="1600" dirty="0">
              <a:effectLst/>
              <a:latin typeface="Arial" panose="020B0604020202020204" pitchFamily="34" charset="0"/>
              <a:ea typeface="Arial" panose="020B0604020202020204" pitchFamily="34" charset="0"/>
            </a:endParaRPr>
          </a:p>
          <a:p>
            <a:pPr>
              <a:lnSpc>
                <a:spcPct val="115000"/>
              </a:lnSpc>
            </a:pPr>
            <a:r>
              <a:rPr lang="it-IT" sz="1800" b="1" dirty="0">
                <a:effectLst/>
                <a:latin typeface="NimbusRomNo9L-Medi"/>
                <a:ea typeface="Arial" panose="020B0604020202020204" pitchFamily="34" charset="0"/>
                <a:cs typeface="NimbusRomNo9L-Medi"/>
              </a:rPr>
              <a:t>3. http.log</a:t>
            </a:r>
            <a:r>
              <a:rPr lang="it-IT" sz="1600" b="1" dirty="0">
                <a:latin typeface="Arial" panose="020B0604020202020204" pitchFamily="34" charset="0"/>
                <a:ea typeface="Arial" panose="020B0604020202020204" pitchFamily="34" charset="0"/>
              </a:rPr>
              <a:t> –</a:t>
            </a:r>
            <a:r>
              <a:rPr lang="it-IT" sz="1800" dirty="0">
                <a:effectLst/>
                <a:latin typeface="NimbusRomNo9L-Regu"/>
                <a:ea typeface="Arial" panose="020B0604020202020204" pitchFamily="34" charset="0"/>
                <a:cs typeface="NimbusRomNo9L-Regu"/>
              </a:rPr>
              <a:t> Include campi relativi agli indirizzi IP e porte utilizzate,</a:t>
            </a:r>
            <a:r>
              <a:rPr lang="it-IT" sz="1600" dirty="0">
                <a:latin typeface="Arial" panose="020B0604020202020204" pitchFamily="34" charset="0"/>
                <a:ea typeface="Arial" panose="020B0604020202020204" pitchFamily="34" charset="0"/>
              </a:rPr>
              <a:t> </a:t>
            </a:r>
            <a:r>
              <a:rPr lang="it-IT" sz="1800" dirty="0">
                <a:effectLst/>
                <a:latin typeface="NimbusRomNo9L-Regu"/>
                <a:ea typeface="Arial" panose="020B0604020202020204" pitchFamily="34" charset="0"/>
                <a:cs typeface="NimbusRomNo9L-Regu"/>
              </a:rPr>
              <a:t>ma si possono trovare anche altri campi, come i </a:t>
            </a:r>
            <a:r>
              <a:rPr lang="it-IT" dirty="0">
                <a:latin typeface="NimbusRomNo9L-Regu"/>
                <a:ea typeface="Arial" panose="020B0604020202020204" pitchFamily="34" charset="0"/>
                <a:cs typeface="NimbusRomNo9L-Regu"/>
              </a:rPr>
              <a:t>metodi HTTP utilizzati,  </a:t>
            </a:r>
            <a:r>
              <a:rPr lang="it-IT" sz="1800" dirty="0">
                <a:effectLst/>
                <a:latin typeface="NimbusRomNo9L-Regu"/>
                <a:ea typeface="Arial" panose="020B0604020202020204" pitchFamily="34" charset="0"/>
                <a:cs typeface="NimbusRomNo9L-Regu"/>
              </a:rPr>
              <a:t>e il relativo HOST. Inoltre, sono indicati gli URI utilizzati nella connessione HTTP, lo user agent e i codici di status del protocollo.</a:t>
            </a:r>
            <a:endParaRPr lang="it-IT" sz="1600" dirty="0">
              <a:effectLst/>
              <a:latin typeface="Arial" panose="020B0604020202020204" pitchFamily="34" charset="0"/>
              <a:ea typeface="Arial" panose="020B0604020202020204" pitchFamily="34" charset="0"/>
            </a:endParaRPr>
          </a:p>
          <a:p>
            <a:pPr>
              <a:lnSpc>
                <a:spcPct val="115000"/>
              </a:lnSpc>
            </a:pPr>
            <a:r>
              <a:rPr lang="it-IT" sz="1800" b="1" dirty="0">
                <a:effectLst/>
                <a:latin typeface="NimbusRomNo9L-Medi"/>
                <a:ea typeface="Arial" panose="020B0604020202020204" pitchFamily="34" charset="0"/>
                <a:cs typeface="NimbusRomNo9L-Medi"/>
              </a:rPr>
              <a:t>4. files.log- </a:t>
            </a:r>
            <a:r>
              <a:rPr lang="it-IT" sz="1800" dirty="0">
                <a:effectLst/>
                <a:latin typeface="NimbusRomNo9L-Regu"/>
                <a:ea typeface="Arial" panose="020B0604020202020204" pitchFamily="34" charset="0"/>
                <a:cs typeface="NimbusRomNo9L-Regu"/>
              </a:rPr>
              <a:t>Questi log contengono informazioni relative alle attivit</a:t>
            </a:r>
            <a:r>
              <a:rPr lang="it-IT" sz="1800" dirty="0">
                <a:effectLst/>
                <a:latin typeface="NimbusRomNo9L-Regu"/>
                <a:ea typeface="NimbusRomNo9L-Regu"/>
                <a:cs typeface="NimbusRomNo9L-Regu"/>
              </a:rPr>
              <a:t>à</a:t>
            </a:r>
            <a:r>
              <a:rPr lang="it-IT" sz="1800" dirty="0">
                <a:effectLst/>
                <a:latin typeface="NimbusRomNo9L-Regu"/>
                <a:ea typeface="Arial" panose="020B0604020202020204" pitchFamily="34" charset="0"/>
                <a:cs typeface="NimbusRomNo9L-Regu"/>
              </a:rPr>
              <a:t> che prevedono la scrittura su disco.</a:t>
            </a:r>
            <a:endParaRPr lang="it-IT" sz="1600" dirty="0">
              <a:effectLst/>
              <a:latin typeface="Arial" panose="020B0604020202020204" pitchFamily="34" charset="0"/>
              <a:ea typeface="Arial" panose="020B0604020202020204" pitchFamily="34" charset="0"/>
            </a:endParaRPr>
          </a:p>
          <a:p>
            <a:pPr>
              <a:lnSpc>
                <a:spcPct val="115000"/>
              </a:lnSpc>
            </a:pPr>
            <a:r>
              <a:rPr lang="it-IT" sz="1800" b="1" dirty="0">
                <a:effectLst/>
                <a:latin typeface="NimbusRomNo9L-Medi"/>
                <a:ea typeface="Arial" panose="020B0604020202020204" pitchFamily="34" charset="0"/>
                <a:cs typeface="NimbusRomNo9L-Medi"/>
              </a:rPr>
              <a:t>5. </a:t>
            </a:r>
            <a:r>
              <a:rPr lang="it-IT" b="1" dirty="0">
                <a:latin typeface="NimbusRomNo9L-Medi"/>
              </a:rPr>
              <a:t>ftp (ssl).log </a:t>
            </a:r>
            <a:r>
              <a:rPr lang="it-IT" sz="1800" b="1" dirty="0">
                <a:effectLst/>
                <a:latin typeface="NimbusRomNo9L-Medi"/>
                <a:ea typeface="Arial" panose="020B0604020202020204" pitchFamily="34" charset="0"/>
                <a:cs typeface="NimbusRomNo9L-Medi"/>
              </a:rPr>
              <a:t>- </a:t>
            </a:r>
            <a:r>
              <a:rPr lang="it-IT" sz="1800" dirty="0" err="1">
                <a:effectLst/>
                <a:latin typeface="NimbusRomNo9L-Regu"/>
                <a:ea typeface="Arial" panose="020B0604020202020204" pitchFamily="34" charset="0"/>
                <a:cs typeface="NimbusRomNo9L-Regu"/>
              </a:rPr>
              <a:t>Zeek</a:t>
            </a:r>
            <a:r>
              <a:rPr lang="it-IT" sz="1800" dirty="0">
                <a:effectLst/>
                <a:latin typeface="NimbusRomNo9L-Regu"/>
                <a:ea typeface="Arial" panose="020B0604020202020204" pitchFamily="34" charset="0"/>
                <a:cs typeface="NimbusRomNo9L-Regu"/>
              </a:rPr>
              <a:t> riassume tutte le </a:t>
            </a:r>
            <a:r>
              <a:rPr lang="it-IT" sz="1800" dirty="0" err="1">
                <a:effectLst/>
                <a:latin typeface="NimbusRomNo9L-Regu"/>
                <a:ea typeface="Arial" panose="020B0604020202020204" pitchFamily="34" charset="0"/>
                <a:cs typeface="NimbusRomNo9L-Regu"/>
              </a:rPr>
              <a:t>attivita</a:t>
            </a:r>
            <a:r>
              <a:rPr lang="it-IT" sz="1800" dirty="0">
                <a:effectLst/>
                <a:latin typeface="NimbusRomNo9L-Regu"/>
                <a:ea typeface="Arial" panose="020B0604020202020204" pitchFamily="34" charset="0"/>
                <a:cs typeface="NimbusRomNo9L-Regu"/>
              </a:rPr>
              <a:t> che utilizzano l’</a:t>
            </a:r>
            <a:r>
              <a:rPr lang="it-IT" sz="1800" dirty="0">
                <a:effectLst/>
                <a:latin typeface="NimbusRomNo9L-Medi"/>
                <a:ea typeface="Arial" panose="020B0604020202020204" pitchFamily="34" charset="0"/>
                <a:cs typeface="NimbusRomNo9L-Medi"/>
              </a:rPr>
              <a:t>FTP File Transfer </a:t>
            </a:r>
            <a:r>
              <a:rPr lang="it-IT" sz="1800" dirty="0" err="1">
                <a:effectLst/>
                <a:latin typeface="NimbusRomNo9L-Medi"/>
                <a:ea typeface="Arial" panose="020B0604020202020204" pitchFamily="34" charset="0"/>
                <a:cs typeface="NimbusRomNo9L-Medi"/>
              </a:rPr>
              <a:t>Protocol</a:t>
            </a:r>
            <a:r>
              <a:rPr lang="it-IT" sz="1800" dirty="0">
                <a:effectLst/>
                <a:latin typeface="NimbusRomNo9L-Regu"/>
                <a:ea typeface="Arial" panose="020B0604020202020204" pitchFamily="34" charset="0"/>
                <a:cs typeface="NimbusRomNo9L-Regu"/>
              </a:rPr>
              <a:t>, cattura le informazioni essenziali e le incapsula in questo log per capire come un client e il server interagiscono utilizzando il protocollo FTP.</a:t>
            </a:r>
          </a:p>
          <a:p>
            <a:pPr>
              <a:lnSpc>
                <a:spcPct val="115000"/>
              </a:lnSpc>
            </a:pPr>
            <a:r>
              <a:rPr lang="it-IT" sz="1600" b="1" dirty="0">
                <a:effectLst/>
                <a:latin typeface="NimbusRomNo9L-Medi"/>
                <a:ea typeface="Arial" panose="020B0604020202020204" pitchFamily="34" charset="0"/>
                <a:cs typeface="NimbusRomNo9L-Medi"/>
              </a:rPr>
              <a:t>6. pe.log - </a:t>
            </a:r>
            <a:r>
              <a:rPr lang="it-IT" sz="1600" dirty="0">
                <a:effectLst/>
                <a:latin typeface="NimbusRomNo9L-Regu"/>
                <a:ea typeface="NimbusRomNo9L-Regu"/>
                <a:cs typeface="NimbusRomNo9L-Regu"/>
              </a:rPr>
              <a:t>“</a:t>
            </a:r>
            <a:r>
              <a:rPr lang="it-IT" sz="1600" dirty="0">
                <a:effectLst/>
                <a:latin typeface="NimbusRomNo9L-Regu"/>
                <a:ea typeface="Arial" panose="020B0604020202020204" pitchFamily="34" charset="0"/>
                <a:cs typeface="NimbusRomNo9L-Regu"/>
              </a:rPr>
              <a:t>pe</a:t>
            </a:r>
            <a:r>
              <a:rPr lang="it-IT" sz="1600" dirty="0">
                <a:effectLst/>
                <a:latin typeface="NimbusRomNo9L-Regu"/>
                <a:ea typeface="NimbusRomNo9L-Regu"/>
                <a:cs typeface="NimbusRomNo9L-Regu"/>
              </a:rPr>
              <a:t>”</a:t>
            </a:r>
            <a:r>
              <a:rPr lang="it-IT" sz="1600" dirty="0">
                <a:effectLst/>
                <a:latin typeface="NimbusRomNo9L-Regu"/>
                <a:ea typeface="Arial" panose="020B0604020202020204" pitchFamily="34" charset="0"/>
                <a:cs typeface="NimbusRomNo9L-Regu"/>
              </a:rPr>
              <a:t> sta per "</a:t>
            </a:r>
            <a:r>
              <a:rPr lang="it-IT" sz="1600" dirty="0" err="1">
                <a:effectLst/>
                <a:latin typeface="NimbusRomNo9L-Regu"/>
                <a:ea typeface="Arial" panose="020B0604020202020204" pitchFamily="34" charset="0"/>
                <a:cs typeface="NimbusRomNo9L-Regu"/>
              </a:rPr>
              <a:t>portable</a:t>
            </a:r>
            <a:r>
              <a:rPr lang="it-IT" sz="1600" dirty="0">
                <a:effectLst/>
                <a:latin typeface="NimbusRomNo9L-Regu"/>
                <a:ea typeface="Arial" panose="020B0604020202020204" pitchFamily="34" charset="0"/>
                <a:cs typeface="NimbusRomNo9L-Regu"/>
              </a:rPr>
              <a:t> </a:t>
            </a:r>
            <a:r>
              <a:rPr lang="it-IT" sz="1600" dirty="0" err="1">
                <a:effectLst/>
                <a:latin typeface="NimbusRomNo9L-Regu"/>
                <a:ea typeface="Arial" panose="020B0604020202020204" pitchFamily="34" charset="0"/>
                <a:cs typeface="NimbusRomNo9L-Regu"/>
              </a:rPr>
              <a:t>executable</a:t>
            </a:r>
            <a:r>
              <a:rPr lang="it-IT" sz="1600" dirty="0">
                <a:effectLst/>
                <a:latin typeface="NimbusRomNo9L-Regu"/>
                <a:ea typeface="Arial" panose="020B0604020202020204" pitchFamily="34" charset="0"/>
                <a:cs typeface="NimbusRomNo9L-Regu"/>
              </a:rPr>
              <a:t>". La loro importanza sta nel fatto che laro presenza indica attivit</a:t>
            </a:r>
            <a:r>
              <a:rPr lang="it-IT" sz="1600" dirty="0">
                <a:effectLst/>
                <a:latin typeface="NimbusRomNo9L-Regu"/>
                <a:ea typeface="NimbusRomNo9L-Regu"/>
                <a:cs typeface="NimbusRomNo9L-Regu"/>
              </a:rPr>
              <a:t>à</a:t>
            </a:r>
            <a:r>
              <a:rPr lang="it-IT" sz="1600" dirty="0">
                <a:effectLst/>
                <a:latin typeface="NimbusRomNo9L-Regu"/>
                <a:ea typeface="Arial" panose="020B0604020202020204" pitchFamily="34" charset="0"/>
                <a:cs typeface="NimbusRomNo9L-Regu"/>
              </a:rPr>
              <a:t> dannose per il dispositivo.</a:t>
            </a:r>
          </a:p>
          <a:p>
            <a:pPr>
              <a:lnSpc>
                <a:spcPct val="115000"/>
              </a:lnSpc>
            </a:pPr>
            <a:r>
              <a:rPr lang="it-IT" sz="1600" b="1" dirty="0">
                <a:latin typeface="NimbusRomNo9L-Medi"/>
              </a:rPr>
              <a:t>7. traceroute.log – </a:t>
            </a:r>
            <a:r>
              <a:rPr lang="it-IT" sz="1600" dirty="0">
                <a:latin typeface="NimbusRomNo9L-Medi"/>
              </a:rPr>
              <a:t>Usato per monitorare le attività di </a:t>
            </a:r>
            <a:r>
              <a:rPr lang="it-IT" sz="1600" dirty="0" err="1">
                <a:latin typeface="NimbusRomNo9L-Medi"/>
              </a:rPr>
              <a:t>traceroute</a:t>
            </a:r>
            <a:r>
              <a:rPr lang="it-IT" sz="1600" dirty="0">
                <a:latin typeface="NimbusRomNo9L-Medi"/>
              </a:rPr>
              <a:t>.</a:t>
            </a:r>
          </a:p>
          <a:p>
            <a:pPr>
              <a:lnSpc>
                <a:spcPct val="115000"/>
              </a:lnSpc>
            </a:pPr>
            <a:r>
              <a:rPr lang="it-IT" sz="1600" b="1" dirty="0">
                <a:effectLst/>
                <a:latin typeface="NimbusRomNo9L-Medi"/>
                <a:ea typeface="Arial" panose="020B0604020202020204" pitchFamily="34" charset="0"/>
                <a:cs typeface="NimbusRomNo9L-Medi"/>
              </a:rPr>
              <a:t>8. dhcp.log – </a:t>
            </a:r>
            <a:r>
              <a:rPr lang="it-IT" sz="1600" dirty="0">
                <a:effectLst/>
                <a:latin typeface="NimbusRomNo9L-Medi"/>
                <a:ea typeface="Arial" panose="020B0604020202020204" pitchFamily="34" charset="0"/>
                <a:cs typeface="NimbusRomNo9L-Medi"/>
              </a:rPr>
              <a:t>log di </a:t>
            </a:r>
            <a:r>
              <a:rPr lang="it-IT" sz="1600" dirty="0">
                <a:effectLst/>
                <a:latin typeface="NimbusRomNo9L-Regu"/>
                <a:ea typeface="Arial" panose="020B0604020202020204" pitchFamily="34" charset="0"/>
                <a:cs typeface="NimbusRomNo9L-Regu"/>
              </a:rPr>
              <a:t> controllo del corretto utilizzo dei server DHCP.</a:t>
            </a:r>
          </a:p>
          <a:p>
            <a:pPr>
              <a:lnSpc>
                <a:spcPct val="115000"/>
              </a:lnSpc>
            </a:pPr>
            <a:r>
              <a:rPr lang="it-IT" sz="1600" b="1" dirty="0">
                <a:effectLst/>
                <a:latin typeface="NimbusRomNo9L-Medi"/>
                <a:ea typeface="Arial" panose="020B0604020202020204" pitchFamily="34" charset="0"/>
                <a:cs typeface="NimbusRomNo9L-Medi"/>
              </a:rPr>
              <a:t>9. weird.log e notice.log</a:t>
            </a:r>
            <a:endParaRPr lang="it-IT" sz="1400" dirty="0">
              <a:effectLst/>
              <a:latin typeface="Arial" panose="020B0604020202020204" pitchFamily="34" charset="0"/>
              <a:ea typeface="Arial" panose="020B0604020202020204" pitchFamily="34" charset="0"/>
            </a:endParaRPr>
          </a:p>
          <a:p>
            <a:pPr>
              <a:lnSpc>
                <a:spcPct val="115000"/>
              </a:lnSpc>
            </a:pPr>
            <a:r>
              <a:rPr lang="it-IT" sz="1600" dirty="0">
                <a:effectLst/>
                <a:latin typeface="NimbusRomNo9L-Medi"/>
                <a:ea typeface="Arial" panose="020B0604020202020204" pitchFamily="34" charset="0"/>
                <a:cs typeface="NimbusRomNo9L-Medi"/>
              </a:rPr>
              <a:t>Weird.log tiene traccia delle analisi effettuata</a:t>
            </a:r>
            <a:r>
              <a:rPr lang="it-IT" sz="1400" dirty="0">
                <a:latin typeface="Arial" panose="020B0604020202020204" pitchFamily="34" charset="0"/>
                <a:ea typeface="Arial" panose="020B0604020202020204" pitchFamily="34" charset="0"/>
              </a:rPr>
              <a:t> </a:t>
            </a:r>
            <a:r>
              <a:rPr lang="it-IT" sz="1600" dirty="0">
                <a:effectLst/>
                <a:latin typeface="NimbusRomNo9L-Medi"/>
                <a:ea typeface="Arial" panose="020B0604020202020204" pitchFamily="34" charset="0"/>
                <a:cs typeface="NimbusRomNo9L-Medi"/>
              </a:rPr>
              <a:t>dall</a:t>
            </a:r>
            <a:r>
              <a:rPr lang="it-IT" sz="1600" dirty="0">
                <a:effectLst/>
                <a:latin typeface="NimbusRomNo9L-Medi"/>
                <a:ea typeface="NimbusRomNo9L-Medi"/>
                <a:cs typeface="NimbusRomNo9L-Medi"/>
              </a:rPr>
              <a:t>’</a:t>
            </a:r>
            <a:r>
              <a:rPr lang="it-IT" sz="1600" dirty="0">
                <a:effectLst/>
                <a:latin typeface="NimbusRomNo9L-Medi"/>
                <a:ea typeface="Arial" panose="020B0604020202020204" pitchFamily="34" charset="0"/>
                <a:cs typeface="NimbusRomNo9L-Medi"/>
              </a:rPr>
              <a:t>Event Engine non andate a buon fine, magari per interruzione del traffico o magari per errore dei protocolli utilizzati. Notice.log racchiude gli eventi rilevati da </a:t>
            </a:r>
            <a:r>
              <a:rPr lang="it-IT" sz="1600" dirty="0" err="1">
                <a:effectLst/>
                <a:latin typeface="NimbusRomNo9L-Medi"/>
                <a:ea typeface="Arial" panose="020B0604020202020204" pitchFamily="34" charset="0"/>
                <a:cs typeface="NimbusRomNo9L-Medi"/>
              </a:rPr>
              <a:t>Zeek</a:t>
            </a:r>
            <a:r>
              <a:rPr lang="it-IT" sz="1600" dirty="0">
                <a:effectLst/>
                <a:latin typeface="NimbusRomNo9L-Medi"/>
                <a:ea typeface="Arial" panose="020B0604020202020204" pitchFamily="34" charset="0"/>
                <a:cs typeface="NimbusRomNo9L-Medi"/>
              </a:rPr>
              <a:t> classificati come oggetto di ispezione celere. </a:t>
            </a:r>
            <a:endParaRPr lang="it-IT" sz="1400" dirty="0">
              <a:effectLst/>
              <a:latin typeface="Arial" panose="020B0604020202020204" pitchFamily="34" charset="0"/>
              <a:ea typeface="Arial" panose="020B0604020202020204" pitchFamily="34" charset="0"/>
            </a:endParaRPr>
          </a:p>
          <a:p>
            <a:pPr>
              <a:lnSpc>
                <a:spcPct val="115000"/>
              </a:lnSpc>
            </a:pPr>
            <a:endParaRPr lang="it-IT" sz="1600" dirty="0">
              <a:effectLst/>
              <a:latin typeface="NimbusRomNo9L-Regu"/>
              <a:ea typeface="Arial" panose="020B0604020202020204" pitchFamily="34" charset="0"/>
              <a:cs typeface="NimbusRomNo9L-Regu"/>
            </a:endParaRPr>
          </a:p>
          <a:p>
            <a:pPr>
              <a:lnSpc>
                <a:spcPct val="115000"/>
              </a:lnSpc>
            </a:pPr>
            <a:endParaRPr lang="it-IT" sz="1600" dirty="0">
              <a:latin typeface="NimbusRomNo9L-Medi"/>
            </a:endParaRPr>
          </a:p>
          <a:p>
            <a:pPr>
              <a:lnSpc>
                <a:spcPct val="115000"/>
              </a:lnSpc>
            </a:pPr>
            <a:endParaRPr lang="it-IT" sz="1600" b="1" dirty="0">
              <a:latin typeface="NimbusRomNo9L-Medi"/>
            </a:endParaRPr>
          </a:p>
          <a:p>
            <a:pPr>
              <a:lnSpc>
                <a:spcPct val="115000"/>
              </a:lnSpc>
            </a:pPr>
            <a:r>
              <a:rPr lang="it-IT" sz="1400" dirty="0">
                <a:effectLst/>
                <a:latin typeface="NimbusRomNo9L-Medi"/>
                <a:ea typeface="Arial" panose="020B0604020202020204" pitchFamily="34" charset="0"/>
                <a:cs typeface="NimbusRomNo9L-Medi"/>
              </a:rPr>
              <a:t>.</a:t>
            </a:r>
            <a:endParaRPr lang="it-IT" sz="1200" dirty="0">
              <a:effectLst/>
              <a:latin typeface="Arial" panose="020B0604020202020204" pitchFamily="34" charset="0"/>
              <a:ea typeface="Arial" panose="020B0604020202020204" pitchFamily="34" charset="0"/>
            </a:endParaRPr>
          </a:p>
          <a:p>
            <a:pPr>
              <a:lnSpc>
                <a:spcPct val="115000"/>
              </a:lnSpc>
            </a:pPr>
            <a:endParaRPr lang="it-IT" sz="1400" dirty="0">
              <a:effectLst/>
              <a:latin typeface="Arial" panose="020B0604020202020204" pitchFamily="34" charset="0"/>
              <a:ea typeface="Arial" panose="020B0604020202020204" pitchFamily="34" charset="0"/>
            </a:endParaRPr>
          </a:p>
          <a:p>
            <a:pPr>
              <a:lnSpc>
                <a:spcPct val="115000"/>
              </a:lnSpc>
            </a:pPr>
            <a:endParaRPr lang="it-IT"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7270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0" y="0"/>
            <a:ext cx="10672011" cy="1325563"/>
          </a:xfrm>
        </p:spPr>
        <p:txBody>
          <a:bodyPr>
            <a:normAutofit/>
          </a:bodyPr>
          <a:lstStyle/>
          <a:p>
            <a:pPr algn="ctr"/>
            <a:r>
              <a:rPr lang="it-IT" sz="3100" b="1" dirty="0">
                <a:latin typeface="Arial Black" panose="020B0A04020102020204" pitchFamily="34" charset="0"/>
              </a:rPr>
              <a:t>Metodologia di cattura</a:t>
            </a:r>
            <a:br>
              <a:rPr lang="en-US" sz="4000" b="1" dirty="0"/>
            </a:br>
            <a:endParaRPr lang="en-US" sz="4000" dirty="0">
              <a:latin typeface="Arial Black" panose="020B0A04020102020204" pitchFamily="34" charset="0"/>
              <a:cs typeface="Aharoni" panose="02010803020104030203" pitchFamily="2" charset="-79"/>
            </a:endParaRPr>
          </a:p>
        </p:txBody>
      </p:sp>
      <p:grpSp>
        <p:nvGrpSpPr>
          <p:cNvPr id="26" name="Gruppo 25">
            <a:extLst>
              <a:ext uri="{FF2B5EF4-FFF2-40B4-BE49-F238E27FC236}">
                <a16:creationId xmlns:a16="http://schemas.microsoft.com/office/drawing/2014/main" id="{E66FC027-46FD-F202-8576-34419AABDC61}"/>
              </a:ext>
            </a:extLst>
          </p:cNvPr>
          <p:cNvGrpSpPr/>
          <p:nvPr/>
        </p:nvGrpSpPr>
        <p:grpSpPr>
          <a:xfrm>
            <a:off x="261030" y="2310429"/>
            <a:ext cx="5953906" cy="2097035"/>
            <a:chOff x="2782994" y="1616541"/>
            <a:chExt cx="7138234" cy="2770220"/>
          </a:xfrm>
        </p:grpSpPr>
        <p:sp>
          <p:nvSpPr>
            <p:cNvPr id="7" name="CasellaDiTesto 6">
              <a:extLst>
                <a:ext uri="{FF2B5EF4-FFF2-40B4-BE49-F238E27FC236}">
                  <a16:creationId xmlns:a16="http://schemas.microsoft.com/office/drawing/2014/main" id="{D560914D-EE61-2B73-8D5B-A5DDBC284824}"/>
                </a:ext>
              </a:extLst>
            </p:cNvPr>
            <p:cNvSpPr txBox="1"/>
            <p:nvPr/>
          </p:nvSpPr>
          <p:spPr>
            <a:xfrm>
              <a:off x="2782994" y="1910282"/>
              <a:ext cx="2526957" cy="1463682"/>
            </a:xfrm>
            <a:prstGeom prst="rect">
              <a:avLst/>
            </a:prstGeom>
            <a:noFill/>
          </p:spPr>
          <p:txBody>
            <a:bodyPr wrap="square" rtlCol="0">
              <a:spAutoFit/>
            </a:bodyPr>
            <a:lstStyle/>
            <a:p>
              <a:pPr marL="342900" indent="-342900">
                <a:buFont typeface="Arial" panose="020B0604020202020204" pitchFamily="34" charset="0"/>
                <a:buChar char="•"/>
              </a:pPr>
              <a:r>
                <a:rPr lang="it-IT" sz="2200" dirty="0" err="1"/>
                <a:t>Raspberry</a:t>
              </a:r>
              <a:r>
                <a:rPr lang="it-IT" sz="2200" dirty="0"/>
                <a:t> Pi</a:t>
              </a:r>
            </a:p>
            <a:p>
              <a:pPr marL="342900" indent="-342900">
                <a:buFont typeface="Arial" panose="020B0604020202020204" pitchFamily="34" charset="0"/>
                <a:buChar char="•"/>
              </a:pPr>
              <a:r>
                <a:rPr lang="it-IT" sz="2200" dirty="0"/>
                <a:t>Catture di 6,12 e 24 ore</a:t>
              </a:r>
              <a:endParaRPr lang="en-US" sz="2200" dirty="0"/>
            </a:p>
          </p:txBody>
        </p:sp>
        <p:pic>
          <p:nvPicPr>
            <p:cNvPr id="1026" name="Picture 2" descr="PI4 MODEL B/1GB | Raspberry Pi 4 1.5GHz Quad-Core, 1GB RAM | Distrelec  Italia">
              <a:extLst>
                <a:ext uri="{FF2B5EF4-FFF2-40B4-BE49-F238E27FC236}">
                  <a16:creationId xmlns:a16="http://schemas.microsoft.com/office/drawing/2014/main" id="{6211FE7C-08F0-9F1B-6E45-9C79B04F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9161" y="1616541"/>
              <a:ext cx="4312067" cy="27702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po 22">
            <a:extLst>
              <a:ext uri="{FF2B5EF4-FFF2-40B4-BE49-F238E27FC236}">
                <a16:creationId xmlns:a16="http://schemas.microsoft.com/office/drawing/2014/main" id="{461BAE7C-F1FF-C1B9-1055-50DFB7C10224}"/>
              </a:ext>
            </a:extLst>
          </p:cNvPr>
          <p:cNvGrpSpPr/>
          <p:nvPr/>
        </p:nvGrpSpPr>
        <p:grpSpPr>
          <a:xfrm>
            <a:off x="5813665" y="1700415"/>
            <a:ext cx="5789988" cy="4502443"/>
            <a:chOff x="4258220" y="1324952"/>
            <a:chExt cx="5789988" cy="4502443"/>
          </a:xfrm>
        </p:grpSpPr>
        <p:pic>
          <p:nvPicPr>
            <p:cNvPr id="24" name="Immagine 23">
              <a:extLst>
                <a:ext uri="{FF2B5EF4-FFF2-40B4-BE49-F238E27FC236}">
                  <a16:creationId xmlns:a16="http://schemas.microsoft.com/office/drawing/2014/main" id="{24D97525-FB3D-AAF0-91F7-685ECDE52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696" y="1725062"/>
              <a:ext cx="5211512" cy="4102333"/>
            </a:xfrm>
            <a:prstGeom prst="rect">
              <a:avLst/>
            </a:prstGeom>
          </p:spPr>
        </p:pic>
        <p:sp>
          <p:nvSpPr>
            <p:cNvPr id="33" name="CasellaDiTesto 32">
              <a:extLst>
                <a:ext uri="{FF2B5EF4-FFF2-40B4-BE49-F238E27FC236}">
                  <a16:creationId xmlns:a16="http://schemas.microsoft.com/office/drawing/2014/main" id="{3CE3DA30-DE06-9707-9BD6-007476438775}"/>
                </a:ext>
              </a:extLst>
            </p:cNvPr>
            <p:cNvSpPr txBox="1"/>
            <p:nvPr/>
          </p:nvSpPr>
          <p:spPr>
            <a:xfrm>
              <a:off x="4258220" y="1324952"/>
              <a:ext cx="3001891" cy="400110"/>
            </a:xfrm>
            <a:prstGeom prst="rect">
              <a:avLst/>
            </a:prstGeom>
            <a:noFill/>
          </p:spPr>
          <p:txBody>
            <a:bodyPr wrap="square" rtlCol="0">
              <a:spAutoFit/>
            </a:bodyPr>
            <a:lstStyle/>
            <a:p>
              <a:pPr algn="ctr"/>
              <a:r>
                <a:rPr lang="it-IT" sz="2000" b="1" dirty="0"/>
                <a:t>Struttura dei logs</a:t>
              </a:r>
              <a:endParaRPr lang="en-US" sz="2000" b="1" dirty="0"/>
            </a:p>
          </p:txBody>
        </p:sp>
      </p:grpSp>
      <p:pic>
        <p:nvPicPr>
          <p:cNvPr id="34" name="Immagine 33">
            <a:extLst>
              <a:ext uri="{FF2B5EF4-FFF2-40B4-BE49-F238E27FC236}">
                <a16:creationId xmlns:a16="http://schemas.microsoft.com/office/drawing/2014/main" id="{EBE5DD23-ED5B-8BAB-5904-58C3B9AEC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6861" y="2935336"/>
            <a:ext cx="762000" cy="952500"/>
          </a:xfrm>
          <a:prstGeom prst="rect">
            <a:avLst/>
          </a:prstGeom>
        </p:spPr>
      </p:pic>
      <p:pic>
        <p:nvPicPr>
          <p:cNvPr id="35" name="Immagine 34" descr="Immagine che contiene testo&#10;&#10;Descrizione generata automaticamente">
            <a:extLst>
              <a:ext uri="{FF2B5EF4-FFF2-40B4-BE49-F238E27FC236}">
                <a16:creationId xmlns:a16="http://schemas.microsoft.com/office/drawing/2014/main" id="{F942E10A-BA7E-0FC2-BE9B-560FD011F8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8216" y="2947213"/>
            <a:ext cx="647700" cy="857250"/>
          </a:xfrm>
          <a:prstGeom prst="rect">
            <a:avLst/>
          </a:prstGeom>
        </p:spPr>
      </p:pic>
      <p:pic>
        <p:nvPicPr>
          <p:cNvPr id="36" name="Immagine 35" descr="Immagine che contiene testo&#10;&#10;Descrizione generata automaticamente">
            <a:extLst>
              <a:ext uri="{FF2B5EF4-FFF2-40B4-BE49-F238E27FC236}">
                <a16:creationId xmlns:a16="http://schemas.microsoft.com/office/drawing/2014/main" id="{79199EDA-DD99-AAF0-4BEA-957C142EC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9224" y="4030265"/>
            <a:ext cx="647700" cy="914400"/>
          </a:xfrm>
          <a:prstGeom prst="rect">
            <a:avLst/>
          </a:prstGeom>
        </p:spPr>
      </p:pic>
      <p:pic>
        <p:nvPicPr>
          <p:cNvPr id="37" name="Immagine 36" descr="Immagine che contiene testo&#10;&#10;Descrizione generata automaticamente">
            <a:extLst>
              <a:ext uri="{FF2B5EF4-FFF2-40B4-BE49-F238E27FC236}">
                <a16:creationId xmlns:a16="http://schemas.microsoft.com/office/drawing/2014/main" id="{8176109D-AF25-6435-7C10-279DFA5C5B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9636" y="2947213"/>
            <a:ext cx="657225" cy="847725"/>
          </a:xfrm>
          <a:prstGeom prst="rect">
            <a:avLst/>
          </a:prstGeom>
        </p:spPr>
      </p:pic>
      <p:pic>
        <p:nvPicPr>
          <p:cNvPr id="38" name="Immagine 37" descr="Immagine che contiene testo&#10;&#10;Descrizione generata automaticamente">
            <a:extLst>
              <a:ext uri="{FF2B5EF4-FFF2-40B4-BE49-F238E27FC236}">
                <a16:creationId xmlns:a16="http://schemas.microsoft.com/office/drawing/2014/main" id="{D5A79AEB-3DD3-1844-8C6B-B3EE7E3853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1533" y="2937688"/>
            <a:ext cx="628650" cy="876300"/>
          </a:xfrm>
          <a:prstGeom prst="rect">
            <a:avLst/>
          </a:prstGeom>
        </p:spPr>
      </p:pic>
      <p:pic>
        <p:nvPicPr>
          <p:cNvPr id="39" name="Immagine 38" descr="Immagine che contiene testo&#10;&#10;Descrizione generata automaticamente">
            <a:extLst>
              <a:ext uri="{FF2B5EF4-FFF2-40B4-BE49-F238E27FC236}">
                <a16:creationId xmlns:a16="http://schemas.microsoft.com/office/drawing/2014/main" id="{D203C0A2-FF76-8F05-CFE1-E835D3E4C7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1533" y="3992165"/>
            <a:ext cx="628650" cy="923925"/>
          </a:xfrm>
          <a:prstGeom prst="rect">
            <a:avLst/>
          </a:prstGeom>
        </p:spPr>
      </p:pic>
      <p:pic>
        <p:nvPicPr>
          <p:cNvPr id="40" name="Immagine 39" descr="Immagine che contiene testo&#10;&#10;Descrizione generata automaticamente">
            <a:extLst>
              <a:ext uri="{FF2B5EF4-FFF2-40B4-BE49-F238E27FC236}">
                <a16:creationId xmlns:a16="http://schemas.microsoft.com/office/drawing/2014/main" id="{DE6BE7F1-6799-F34A-EE0E-7D7566DF5D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59166" y="3992165"/>
            <a:ext cx="685800" cy="952500"/>
          </a:xfrm>
          <a:prstGeom prst="rect">
            <a:avLst/>
          </a:prstGeom>
        </p:spPr>
      </p:pic>
      <p:pic>
        <p:nvPicPr>
          <p:cNvPr id="41" name="Immagine 40">
            <a:extLst>
              <a:ext uri="{FF2B5EF4-FFF2-40B4-BE49-F238E27FC236}">
                <a16:creationId xmlns:a16="http://schemas.microsoft.com/office/drawing/2014/main" id="{9C7F426B-E03C-35F6-6E3B-43FC7E865AA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34718" y="3992165"/>
            <a:ext cx="914400" cy="942975"/>
          </a:xfrm>
          <a:prstGeom prst="rect">
            <a:avLst/>
          </a:prstGeom>
        </p:spPr>
      </p:pic>
    </p:spTree>
    <p:extLst>
      <p:ext uri="{BB962C8B-B14F-4D97-AF65-F5344CB8AC3E}">
        <p14:creationId xmlns:p14="http://schemas.microsoft.com/office/powerpoint/2010/main" val="23100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50"/>
                                        <p:tgtEl>
                                          <p:spTgt spid="35"/>
                                        </p:tgtEl>
                                      </p:cBhvr>
                                    </p:animEffect>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250"/>
                                        <p:tgtEl>
                                          <p:spTgt spid="3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childTnLst>
                                </p:cTn>
                              </p:par>
                            </p:childTnLst>
                          </p:cTn>
                        </p:par>
                        <p:par>
                          <p:cTn id="25" fill="hold">
                            <p:stCondLst>
                              <p:cond delay="125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250"/>
                                        <p:tgtEl>
                                          <p:spTgt spid="3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250"/>
                                        <p:tgtEl>
                                          <p:spTgt spid="39"/>
                                        </p:tgtEl>
                                      </p:cBhvr>
                                    </p:animEffect>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50"/>
                                        <p:tgtEl>
                                          <p:spTgt spid="36"/>
                                        </p:tgtEl>
                                      </p:cBhvr>
                                    </p:animEffect>
                                  </p:childTnLst>
                                </p:cTn>
                              </p:par>
                            </p:childTnLst>
                          </p:cTn>
                        </p:par>
                        <p:par>
                          <p:cTn id="41" fill="hold">
                            <p:stCondLst>
                              <p:cond delay="225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6">
            <a:extLst>
              <a:ext uri="{FF2B5EF4-FFF2-40B4-BE49-F238E27FC236}">
                <a16:creationId xmlns:a16="http://schemas.microsoft.com/office/drawing/2014/main" id="{CE1E6F10-71F4-FDE9-67E5-9E78F03CCEC4}"/>
              </a:ext>
            </a:extLst>
          </p:cNvPr>
          <p:cNvSpPr>
            <a:spLocks noGrp="1"/>
          </p:cNvSpPr>
          <p:nvPr>
            <p:ph type="title"/>
          </p:nvPr>
        </p:nvSpPr>
        <p:spPr>
          <a:xfrm>
            <a:off x="1286297" y="2116225"/>
            <a:ext cx="3678305" cy="1404415"/>
          </a:xfrm>
        </p:spPr>
        <p:txBody>
          <a:bodyPr>
            <a:normAutofit fontScale="90000"/>
          </a:bodyPr>
          <a:lstStyle/>
          <a:p>
            <a:pPr algn="ctr"/>
            <a:r>
              <a:rPr lang="it-IT" sz="1800" b="1" dirty="0">
                <a:latin typeface="Arial Black" panose="020B0A04020102020204" pitchFamily="34" charset="0"/>
              </a:rPr>
              <a:t>RITA</a:t>
            </a:r>
            <a:br>
              <a:rPr lang="it-IT" sz="1800" b="1" dirty="0">
                <a:latin typeface="Arial Black" panose="020B0A04020102020204" pitchFamily="34" charset="0"/>
              </a:rPr>
            </a:br>
            <a:br>
              <a:rPr lang="it-IT" sz="1800" b="1" dirty="0">
                <a:latin typeface="Arial Black" panose="020B0A04020102020204" pitchFamily="34" charset="0"/>
              </a:rPr>
            </a:br>
            <a:r>
              <a:rPr lang="it-IT" sz="1800" b="1" dirty="0">
                <a:latin typeface="Arial Black" panose="020B0A04020102020204" pitchFamily="34" charset="0"/>
              </a:rPr>
              <a:t> Real-Intelligence-</a:t>
            </a:r>
            <a:r>
              <a:rPr lang="it-IT" sz="1800" b="1" dirty="0" err="1">
                <a:latin typeface="Arial Black" panose="020B0A04020102020204" pitchFamily="34" charset="0"/>
              </a:rPr>
              <a:t>Threat</a:t>
            </a:r>
            <a:r>
              <a:rPr lang="it-IT" sz="1800" b="1" dirty="0">
                <a:latin typeface="Arial Black" panose="020B0A04020102020204" pitchFamily="34" charset="0"/>
              </a:rPr>
              <a:t>-Analytics</a:t>
            </a:r>
            <a:br>
              <a:rPr lang="en-US" sz="4000" b="1" dirty="0"/>
            </a:br>
            <a:endParaRPr lang="en-US" sz="4000" dirty="0">
              <a:latin typeface="Arial Black" panose="020B0A04020102020204" pitchFamily="34" charset="0"/>
              <a:cs typeface="Aharoni" panose="02010803020104030203" pitchFamily="2" charset="-79"/>
            </a:endParaRPr>
          </a:p>
        </p:txBody>
      </p:sp>
      <p:sp>
        <p:nvSpPr>
          <p:cNvPr id="2" name="Titolo 6">
            <a:extLst>
              <a:ext uri="{FF2B5EF4-FFF2-40B4-BE49-F238E27FC236}">
                <a16:creationId xmlns:a16="http://schemas.microsoft.com/office/drawing/2014/main" id="{93EEB5C0-4037-FB1E-9236-FD672DCB5FF1}"/>
              </a:ext>
            </a:extLst>
          </p:cNvPr>
          <p:cNvSpPr txBox="1">
            <a:spLocks/>
          </p:cNvSpPr>
          <p:nvPr/>
        </p:nvSpPr>
        <p:spPr>
          <a:xfrm>
            <a:off x="435430" y="489267"/>
            <a:ext cx="463296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100" b="1" dirty="0">
                <a:latin typeface="Arial Black" panose="020B0A04020102020204" pitchFamily="34" charset="0"/>
              </a:rPr>
              <a:t>Analisi dei dati</a:t>
            </a:r>
            <a:br>
              <a:rPr lang="en-US" sz="4000" b="1" dirty="0"/>
            </a:br>
            <a:endParaRPr lang="en-US" sz="4000" dirty="0">
              <a:latin typeface="Arial Black" panose="020B0A04020102020204" pitchFamily="34" charset="0"/>
              <a:cs typeface="Aharoni" panose="02010803020104030203" pitchFamily="2" charset="-79"/>
            </a:endParaRPr>
          </a:p>
        </p:txBody>
      </p:sp>
      <p:pic>
        <p:nvPicPr>
          <p:cNvPr id="11" name="Immagine 10" descr="Immagine che contiene testo, grafica vettoriale&#10;&#10;Descrizione generata automaticamente">
            <a:extLst>
              <a:ext uri="{FF2B5EF4-FFF2-40B4-BE49-F238E27FC236}">
                <a16:creationId xmlns:a16="http://schemas.microsoft.com/office/drawing/2014/main" id="{195BDD75-550A-4696-BD24-F20F0D0702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521" y="3318121"/>
            <a:ext cx="2189748" cy="2052889"/>
          </a:xfrm>
          <a:prstGeom prst="rect">
            <a:avLst/>
          </a:prstGeom>
        </p:spPr>
      </p:pic>
      <p:sp>
        <p:nvSpPr>
          <p:cNvPr id="13" name="CasellaDiTesto 12">
            <a:extLst>
              <a:ext uri="{FF2B5EF4-FFF2-40B4-BE49-F238E27FC236}">
                <a16:creationId xmlns:a16="http://schemas.microsoft.com/office/drawing/2014/main" id="{165812E1-ECAE-5E6F-E106-2F820820D432}"/>
              </a:ext>
            </a:extLst>
          </p:cNvPr>
          <p:cNvSpPr txBox="1"/>
          <p:nvPr/>
        </p:nvSpPr>
        <p:spPr>
          <a:xfrm>
            <a:off x="6295252" y="2116225"/>
            <a:ext cx="4903690" cy="3597010"/>
          </a:xfrm>
          <a:prstGeom prst="rect">
            <a:avLst/>
          </a:prstGeom>
          <a:solidFill>
            <a:schemeClr val="accent5">
              <a:lumMod val="20000"/>
              <a:lumOff val="80000"/>
            </a:schemeClr>
          </a:solidFill>
        </p:spPr>
        <p:txBody>
          <a:bodyPr wrap="square" rtlCol="0">
            <a:spAutoFit/>
          </a:bodyPr>
          <a:lstStyle/>
          <a:p>
            <a:pPr>
              <a:lnSpc>
                <a:spcPct val="115000"/>
              </a:lnSpc>
            </a:pPr>
            <a:r>
              <a:rPr lang="it-IT" sz="1800" dirty="0">
                <a:effectLst/>
                <a:latin typeface="NimbusRomNo9L-Regu"/>
                <a:ea typeface="Arial" panose="020B0604020202020204" pitchFamily="34" charset="0"/>
                <a:cs typeface="NimbusRomNo9L-Regu"/>
              </a:rPr>
              <a:t>RITA fa uso di algoritmi di machine learning ed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specializzato per individuare le seguenti tipologie di attacco:</a:t>
            </a:r>
          </a:p>
          <a:p>
            <a:pPr>
              <a:lnSpc>
                <a:spcPct val="115000"/>
              </a:lnSpc>
            </a:pPr>
            <a:endParaRPr lang="it-IT" sz="1800" dirty="0">
              <a:effectLst/>
              <a:latin typeface="NimbusRomNo9L-Regu"/>
              <a:ea typeface="Arial" panose="020B0604020202020204" pitchFamily="34" charset="0"/>
              <a:cs typeface="NimbusRomNo9L-Regu"/>
            </a:endParaRPr>
          </a:p>
          <a:p>
            <a:pPr marL="342900" indent="-342900">
              <a:buFont typeface="+mj-lt"/>
              <a:buAutoNum type="arabicPeriod"/>
            </a:pPr>
            <a:r>
              <a:rPr lang="it-IT" b="1" dirty="0"/>
              <a:t>Beacon</a:t>
            </a:r>
          </a:p>
          <a:p>
            <a:pPr marL="342900" indent="-342900">
              <a:lnSpc>
                <a:spcPct val="150000"/>
              </a:lnSpc>
              <a:buFont typeface="+mj-lt"/>
              <a:buAutoNum type="arabicPeriod"/>
            </a:pPr>
            <a:r>
              <a:rPr lang="it-IT" b="1" dirty="0"/>
              <a:t>DNS tunneling</a:t>
            </a:r>
          </a:p>
          <a:p>
            <a:pPr marL="342900" indent="-342900">
              <a:lnSpc>
                <a:spcPct val="150000"/>
              </a:lnSpc>
              <a:buFont typeface="+mj-lt"/>
              <a:buAutoNum type="arabicPeriod"/>
            </a:pPr>
            <a:r>
              <a:rPr lang="it-IT" b="1" dirty="0"/>
              <a:t>Black list checking</a:t>
            </a:r>
          </a:p>
          <a:p>
            <a:pPr marL="342900" indent="-342900">
              <a:lnSpc>
                <a:spcPct val="150000"/>
              </a:lnSpc>
              <a:buFont typeface="+mj-lt"/>
              <a:buAutoNum type="arabicPeriod"/>
            </a:pPr>
            <a:r>
              <a:rPr lang="it-IT" b="1" dirty="0" err="1"/>
              <a:t>Identify</a:t>
            </a:r>
            <a:r>
              <a:rPr lang="it-IT" b="1" dirty="0"/>
              <a:t> Long Connections</a:t>
            </a:r>
          </a:p>
          <a:p>
            <a:pPr marL="342900" indent="-342900">
              <a:lnSpc>
                <a:spcPct val="150000"/>
              </a:lnSpc>
              <a:buFont typeface="+mj-lt"/>
              <a:buAutoNum type="arabicPeriod"/>
            </a:pPr>
            <a:r>
              <a:rPr lang="it-IT" b="1" dirty="0" err="1"/>
              <a:t>View</a:t>
            </a:r>
            <a:r>
              <a:rPr lang="it-IT" b="1" dirty="0"/>
              <a:t> User-Agent </a:t>
            </a:r>
            <a:r>
              <a:rPr lang="it-IT" b="1" dirty="0" err="1"/>
              <a:t>Strings</a:t>
            </a:r>
            <a:endParaRPr lang="en-US" b="1" dirty="0"/>
          </a:p>
          <a:p>
            <a:pPr>
              <a:lnSpc>
                <a:spcPct val="115000"/>
              </a:lnSpc>
            </a:pPr>
            <a:endParaRPr lang="it-IT" sz="18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085381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350741-99BA-F986-A5EB-330FAC1825A3}"/>
              </a:ext>
            </a:extLst>
          </p:cNvPr>
          <p:cNvSpPr>
            <a:spLocks noGrp="1"/>
          </p:cNvSpPr>
          <p:nvPr>
            <p:ph type="title"/>
          </p:nvPr>
        </p:nvSpPr>
        <p:spPr/>
        <p:txBody>
          <a:bodyPr/>
          <a:lstStyle/>
          <a:p>
            <a:r>
              <a:rPr lang="it-IT" dirty="0"/>
              <a:t>Identificazione dei beacon</a:t>
            </a:r>
          </a:p>
        </p:txBody>
      </p:sp>
      <p:pic>
        <p:nvPicPr>
          <p:cNvPr id="3" name="Immagine 2">
            <a:extLst>
              <a:ext uri="{FF2B5EF4-FFF2-40B4-BE49-F238E27FC236}">
                <a16:creationId xmlns:a16="http://schemas.microsoft.com/office/drawing/2014/main" id="{4779896E-5AA5-84E9-9634-8CC787EEBA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137" y="1987116"/>
            <a:ext cx="4918791" cy="4278585"/>
          </a:xfrm>
          <a:prstGeom prst="rect">
            <a:avLst/>
          </a:prstGeom>
          <a:noFill/>
          <a:ln>
            <a:noFill/>
          </a:ln>
        </p:spPr>
      </p:pic>
      <p:sp>
        <p:nvSpPr>
          <p:cNvPr id="5" name="CasellaDiTesto 4">
            <a:extLst>
              <a:ext uri="{FF2B5EF4-FFF2-40B4-BE49-F238E27FC236}">
                <a16:creationId xmlns:a16="http://schemas.microsoft.com/office/drawing/2014/main" id="{AECB02EE-1A94-D247-8BE4-D7D3CFC7FC5B}"/>
              </a:ext>
            </a:extLst>
          </p:cNvPr>
          <p:cNvSpPr txBox="1"/>
          <p:nvPr/>
        </p:nvSpPr>
        <p:spPr>
          <a:xfrm>
            <a:off x="5329084" y="2065394"/>
            <a:ext cx="6660314" cy="3540456"/>
          </a:xfrm>
          <a:prstGeom prst="rect">
            <a:avLst/>
          </a:prstGeom>
          <a:solidFill>
            <a:schemeClr val="accent4">
              <a:lumMod val="20000"/>
              <a:lumOff val="80000"/>
            </a:schemeClr>
          </a:solidFill>
        </p:spPr>
        <p:txBody>
          <a:bodyPr wrap="square">
            <a:spAutoFit/>
          </a:bodyPr>
          <a:lstStyle/>
          <a:p>
            <a:pPr>
              <a:lnSpc>
                <a:spcPct val="115000"/>
              </a:lnSpc>
            </a:pPr>
            <a:r>
              <a:rPr lang="it-IT" sz="1800" dirty="0">
                <a:effectLst/>
                <a:latin typeface="NimbusRomNo9L-Regu"/>
                <a:ea typeface="Arial" panose="020B0604020202020204" pitchFamily="34" charset="0"/>
                <a:cs typeface="NimbusRomNo9L-Regu"/>
              </a:rPr>
              <a:t>La prima caratteristica di un perfetto beacon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l’intervallo di invio dei pacchetti. Questo pu</a:t>
            </a:r>
            <a:r>
              <a:rPr lang="it-IT" sz="1800" dirty="0">
                <a:effectLst/>
                <a:latin typeface="NimbusRomNo9L-Regu"/>
                <a:ea typeface="NimbusRomNo9L-Regu"/>
                <a:cs typeface="NimbusRomNo9L-Regu"/>
              </a:rPr>
              <a:t>ò</a:t>
            </a:r>
            <a:r>
              <a:rPr lang="it-IT" sz="1800" dirty="0">
                <a:effectLst/>
                <a:latin typeface="NimbusRomNo9L-Regu"/>
                <a:ea typeface="Arial" panose="020B0604020202020204" pitchFamily="34" charset="0"/>
                <a:cs typeface="NimbusRomNo9L-Regu"/>
              </a:rPr>
              <a:t> essere lungo o corto, ma  caratterizzato da consistenza nell’intervallo di tempo fra gli invii</a:t>
            </a:r>
            <a:r>
              <a:rPr lang="it-IT" dirty="0">
                <a:latin typeface="NimbusRomNo9L-Regu"/>
                <a:ea typeface="Arial" panose="020B0604020202020204" pitchFamily="34" charset="0"/>
                <a:cs typeface="NimbusRomNo9L-Regu"/>
              </a:rPr>
              <a:t> o consistenza nell’inconsistenza (consistenza del jitter).</a:t>
            </a:r>
            <a:endParaRPr lang="it-IT" sz="1800" dirty="0">
              <a:effectLst/>
              <a:latin typeface="NimbusRomNo9L-Regu"/>
              <a:ea typeface="Arial" panose="020B0604020202020204" pitchFamily="34" charset="0"/>
              <a:cs typeface="NimbusRomNo9L-Regu"/>
            </a:endParaRPr>
          </a:p>
          <a:p>
            <a:pPr>
              <a:lnSpc>
                <a:spcPct val="115000"/>
              </a:lnSpc>
            </a:pPr>
            <a:endParaRPr lang="it-IT" sz="1600" dirty="0">
              <a:effectLst/>
              <a:latin typeface="Arial" panose="020B0604020202020204" pitchFamily="34" charset="0"/>
              <a:ea typeface="Arial" panose="020B0604020202020204" pitchFamily="34" charset="0"/>
            </a:endParaRPr>
          </a:p>
          <a:p>
            <a:pPr>
              <a:lnSpc>
                <a:spcPct val="115000"/>
              </a:lnSpc>
            </a:pPr>
            <a:r>
              <a:rPr lang="it-IT" sz="1800" dirty="0">
                <a:effectLst/>
                <a:latin typeface="NimbusRomNo9L-Regu"/>
                <a:ea typeface="Arial" panose="020B0604020202020204" pitchFamily="34" charset="0"/>
                <a:cs typeface="NimbusRomNo9L-Regu"/>
              </a:rPr>
              <a:t>La seconda caratteristica dei beacon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la dimensione dei pacchetti inviati, che tende ad essere poco variabile. </a:t>
            </a:r>
          </a:p>
          <a:p>
            <a:pPr>
              <a:lnSpc>
                <a:spcPct val="115000"/>
              </a:lnSpc>
            </a:pPr>
            <a:endParaRPr lang="it-IT" dirty="0">
              <a:latin typeface="NimbusRomNo9L-Regu"/>
              <a:ea typeface="Arial" panose="020B0604020202020204" pitchFamily="34" charset="0"/>
              <a:cs typeface="NimbusRomNo9L-Regu"/>
            </a:endParaRPr>
          </a:p>
          <a:p>
            <a:pPr>
              <a:lnSpc>
                <a:spcPct val="115000"/>
              </a:lnSpc>
            </a:pPr>
            <a:r>
              <a:rPr lang="it-IT" sz="1800" dirty="0">
                <a:effectLst/>
                <a:latin typeface="NimbusRomNo9L-Regu"/>
                <a:ea typeface="Arial" panose="020B0604020202020204" pitchFamily="34" charset="0"/>
                <a:cs typeface="NimbusRomNo9L-Regu"/>
              </a:rPr>
              <a:t>La terza caratteristica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il tempo di connessione. Se anche questo risulta pressoch</a:t>
            </a:r>
            <a:r>
              <a:rPr lang="it-IT" sz="1800" dirty="0">
                <a:effectLst/>
                <a:latin typeface="NimbusRomNo9L-Regu"/>
                <a:ea typeface="NimbusRomNo9L-Regu"/>
                <a:cs typeface="NimbusRomNo9L-Regu"/>
              </a:rPr>
              <a:t>é</a:t>
            </a:r>
            <a:r>
              <a:rPr lang="it-IT" sz="1800" dirty="0">
                <a:effectLst/>
                <a:latin typeface="NimbusRomNo9L-Regu"/>
                <a:ea typeface="Arial" panose="020B0604020202020204" pitchFamily="34" charset="0"/>
                <a:cs typeface="NimbusRomNo9L-Regu"/>
              </a:rPr>
              <a:t> costante, questo </a:t>
            </a:r>
            <a:r>
              <a:rPr lang="it-IT" sz="1800" dirty="0">
                <a:effectLst/>
                <a:latin typeface="NimbusRomNo9L-Regu"/>
                <a:ea typeface="NimbusRomNo9L-Regu"/>
                <a:cs typeface="NimbusRomNo9L-Regu"/>
              </a:rPr>
              <a:t>è</a:t>
            </a:r>
            <a:r>
              <a:rPr lang="it-IT" sz="1800" dirty="0">
                <a:effectLst/>
                <a:latin typeface="NimbusRomNo9L-Regu"/>
                <a:ea typeface="Arial" panose="020B0604020202020204" pitchFamily="34" charset="0"/>
                <a:cs typeface="NimbusRomNo9L-Regu"/>
              </a:rPr>
              <a:t>  sicuramente una buona indicazione. </a:t>
            </a:r>
            <a:endParaRPr lang="it-IT" sz="1600" dirty="0">
              <a:effectLst/>
              <a:latin typeface="Arial" panose="020B0604020202020204" pitchFamily="34" charset="0"/>
              <a:ea typeface="Arial" panose="020B0604020202020204" pitchFamily="34" charset="0"/>
            </a:endParaRPr>
          </a:p>
        </p:txBody>
      </p:sp>
      <p:sp>
        <p:nvSpPr>
          <p:cNvPr id="4" name="CasellaDiTesto 3">
            <a:extLst>
              <a:ext uri="{FF2B5EF4-FFF2-40B4-BE49-F238E27FC236}">
                <a16:creationId xmlns:a16="http://schemas.microsoft.com/office/drawing/2014/main" id="{FAF7E51F-AF24-9AB1-FB60-AC999213FEED}"/>
              </a:ext>
            </a:extLst>
          </p:cNvPr>
          <p:cNvSpPr txBox="1"/>
          <p:nvPr/>
        </p:nvSpPr>
        <p:spPr>
          <a:xfrm>
            <a:off x="5329084" y="5675583"/>
            <a:ext cx="6660314" cy="646331"/>
          </a:xfrm>
          <a:prstGeom prst="rect">
            <a:avLst/>
          </a:prstGeom>
          <a:solidFill>
            <a:schemeClr val="accent5">
              <a:lumMod val="20000"/>
              <a:lumOff val="80000"/>
            </a:schemeClr>
          </a:solidFill>
        </p:spPr>
        <p:txBody>
          <a:bodyPr wrap="square" rtlCol="0">
            <a:spAutoFit/>
          </a:bodyPr>
          <a:lstStyle/>
          <a:p>
            <a:r>
              <a:rPr lang="it-IT" b="1" dirty="0"/>
              <a:t>Uso di specifici algoritmi (K-</a:t>
            </a:r>
            <a:r>
              <a:rPr lang="it-IT" b="1" dirty="0" err="1"/>
              <a:t>means</a:t>
            </a:r>
            <a:r>
              <a:rPr lang="it-IT" b="1" dirty="0"/>
              <a:t> e MADMOM</a:t>
            </a:r>
            <a:r>
              <a:rPr lang="it-IT" dirty="0"/>
              <a:t> -  </a:t>
            </a:r>
            <a:r>
              <a:rPr lang="it-IT" dirty="0" err="1"/>
              <a:t>median</a:t>
            </a:r>
            <a:r>
              <a:rPr lang="it-IT" dirty="0"/>
              <a:t> </a:t>
            </a:r>
            <a:r>
              <a:rPr lang="it-IT" dirty="0" err="1"/>
              <a:t>average</a:t>
            </a:r>
            <a:r>
              <a:rPr lang="it-IT" dirty="0"/>
              <a:t> </a:t>
            </a:r>
            <a:r>
              <a:rPr lang="it-IT" dirty="0" err="1"/>
              <a:t>distribution</a:t>
            </a:r>
            <a:r>
              <a:rPr lang="it-IT" dirty="0"/>
              <a:t> of the </a:t>
            </a:r>
            <a:r>
              <a:rPr lang="it-IT" dirty="0" err="1"/>
              <a:t>mean</a:t>
            </a:r>
            <a:r>
              <a:rPr lang="it-IT" dirty="0"/>
              <a:t>)</a:t>
            </a:r>
            <a:r>
              <a:rPr lang="it-IT" sz="1800" dirty="0">
                <a:effectLst/>
                <a:latin typeface="NimbusRomNo9L-Regu"/>
                <a:cs typeface="NimbusRomNo9L-Regu"/>
              </a:rPr>
              <a:t> per l’individuazione dei beacon</a:t>
            </a:r>
            <a:endParaRPr lang="en-US" dirty="0"/>
          </a:p>
        </p:txBody>
      </p:sp>
    </p:spTree>
    <p:extLst>
      <p:ext uri="{BB962C8B-B14F-4D97-AF65-F5344CB8AC3E}">
        <p14:creationId xmlns:p14="http://schemas.microsoft.com/office/powerpoint/2010/main" val="1506732741"/>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2811</TotalTime>
  <Words>870</Words>
  <Application>Microsoft Office PowerPoint</Application>
  <PresentationFormat>Widescreen</PresentationFormat>
  <Paragraphs>81</Paragraphs>
  <Slides>13</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vt:lpstr>
      <vt:lpstr>Arial Black</vt:lpstr>
      <vt:lpstr>Calibri</vt:lpstr>
      <vt:lpstr>Calibri Light</vt:lpstr>
      <vt:lpstr>NimbusRomNo9L-Medi</vt:lpstr>
      <vt:lpstr>NimbusRomNo9L-Regu</vt:lpstr>
      <vt:lpstr>NimbusRomNo9L-ReguItal</vt:lpstr>
      <vt:lpstr>Retrospettivo</vt:lpstr>
      <vt:lpstr>Fighting Cybercrime with OSINT (FICO) </vt:lpstr>
      <vt:lpstr>WP1 Research</vt:lpstr>
      <vt:lpstr>Impostazione dell’attività di ricerca</vt:lpstr>
      <vt:lpstr>Tecnologie Individuate</vt:lpstr>
      <vt:lpstr>Architettura di Zeek </vt:lpstr>
      <vt:lpstr>Principali log di Zeek</vt:lpstr>
      <vt:lpstr>Metodologia di cattura </vt:lpstr>
      <vt:lpstr>RITA   Real-Intelligence-Threat-Analytics </vt:lpstr>
      <vt:lpstr>Identificazione dei beacon</vt:lpstr>
      <vt:lpstr>Analisi test da 6 ore  </vt:lpstr>
      <vt:lpstr>Analisi test da 12 ore  </vt:lpstr>
      <vt:lpstr>Analisi test da 24 ore  </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Cybercrime with OSINT (FICO)</dc:title>
  <dc:creator>Gianluca Reali</dc:creator>
  <cp:lastModifiedBy>Gianluca Reali</cp:lastModifiedBy>
  <cp:revision>39</cp:revision>
  <dcterms:created xsi:type="dcterms:W3CDTF">2023-01-09T09:32:59Z</dcterms:created>
  <dcterms:modified xsi:type="dcterms:W3CDTF">2023-04-21T11:52:23Z</dcterms:modified>
</cp:coreProperties>
</file>